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</p:sldIdLst>
  <p:sldSz cx="7569200" cy="10693400"/>
  <p:notesSz cx="7569200" cy="10693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734" y="74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5424593" y="9911198"/>
            <a:ext cx="1766147" cy="5693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08439DC-1167-474F-ABD0-28DE91A1A8CD}" type="slidenum">
              <a:rPr lang="ar-SA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4101" name="Slide Number Placeholder 1"/>
          <p:cNvSpPr txBox="1">
            <a:spLocks/>
          </p:cNvSpPr>
          <p:nvPr/>
        </p:nvSpPr>
        <p:spPr bwMode="auto">
          <a:xfrm>
            <a:off x="5424593" y="9911198"/>
            <a:ext cx="1766147" cy="569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r" eaLnBrk="1" hangingPunct="1"/>
            <a:fld id="{5F0540D1-68FE-4E31-AC38-14FF4CC33A64}" type="slidenum">
              <a:rPr lang="en-MY" altLang="ar-IQ" sz="1200">
                <a:solidFill>
                  <a:srgbClr val="898989"/>
                </a:solidFill>
              </a:rPr>
              <a:pPr algn="r" eaLnBrk="1" hangingPunct="1"/>
              <a:t>1</a:t>
            </a:fld>
            <a:endParaRPr lang="en-MY" altLang="ar-IQ" sz="1200">
              <a:solidFill>
                <a:srgbClr val="898989"/>
              </a:solidFill>
            </a:endParaRPr>
          </a:p>
        </p:txBody>
      </p:sp>
      <p:pic>
        <p:nvPicPr>
          <p:cNvPr id="4103" name="Picture 6" descr="C:\Users\Javad\Desktop\t.gif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2283" y="118816"/>
            <a:ext cx="1219482" cy="17822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TextBox 8"/>
          <p:cNvSpPr txBox="1">
            <a:spLocks noChangeArrowheads="1"/>
          </p:cNvSpPr>
          <p:nvPr/>
        </p:nvSpPr>
        <p:spPr bwMode="auto">
          <a:xfrm>
            <a:off x="67019" y="2371361"/>
            <a:ext cx="14670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Diyala University</a:t>
            </a:r>
          </a:p>
        </p:txBody>
      </p:sp>
      <p:sp>
        <p:nvSpPr>
          <p:cNvPr id="4105" name="TextBox 9"/>
          <p:cNvSpPr txBox="1">
            <a:spLocks noChangeArrowheads="1"/>
          </p:cNvSpPr>
          <p:nvPr/>
        </p:nvSpPr>
        <p:spPr bwMode="auto">
          <a:xfrm>
            <a:off x="6054047" y="1913427"/>
            <a:ext cx="151355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Collage of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Computer  Engineering </a:t>
            </a:r>
          </a:p>
          <a:p>
            <a:pPr eaLnBrk="1" hangingPunct="1"/>
            <a:r>
              <a:rPr lang="en-US" altLang="ar-IQ" sz="1000" b="1">
                <a:latin typeface="Times New Roman" pitchFamily="18" charset="0"/>
                <a:cs typeface="Times New Roman" pitchFamily="18" charset="0"/>
              </a:rPr>
              <a:t>Department</a:t>
            </a:r>
            <a:endParaRPr lang="en-US" altLang="ar-IQ" sz="1000"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en-US" altLang="ar-IQ" sz="1000"/>
          </a:p>
        </p:txBody>
      </p:sp>
      <p:sp>
        <p:nvSpPr>
          <p:cNvPr id="4106" name="TextBox 10"/>
          <p:cNvSpPr txBox="1">
            <a:spLocks noChangeArrowheads="1"/>
          </p:cNvSpPr>
          <p:nvPr/>
        </p:nvSpPr>
        <p:spPr bwMode="auto">
          <a:xfrm>
            <a:off x="674132" y="5346701"/>
            <a:ext cx="630898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ar-IQ" sz="3600" dirty="0" smtClean="0"/>
              <a:t>Introduction</a:t>
            </a:r>
            <a:endParaRPr lang="en-US" altLang="ar-IQ" sz="3600" dirty="0" smtClean="0"/>
          </a:p>
          <a:p>
            <a:pPr algn="ctr" eaLnBrk="1" hangingPunct="1"/>
            <a:r>
              <a:rPr lang="en-US" altLang="ar-IQ" sz="3600" dirty="0" smtClean="0"/>
              <a:t>Lecture </a:t>
            </a:r>
            <a:r>
              <a:rPr lang="en-US" altLang="ar-IQ" sz="3600" dirty="0" smtClean="0"/>
              <a:t>One  </a:t>
            </a:r>
            <a:endParaRPr lang="en-US" altLang="ar-IQ" sz="3600" dirty="0"/>
          </a:p>
        </p:txBody>
      </p:sp>
      <p:grpSp>
        <p:nvGrpSpPr>
          <p:cNvPr id="4107" name="Group 1028"/>
          <p:cNvGrpSpPr>
            <a:grpSpLocks/>
          </p:cNvGrpSpPr>
          <p:nvPr/>
        </p:nvGrpSpPr>
        <p:grpSpPr bwMode="auto">
          <a:xfrm>
            <a:off x="1364033" y="8552246"/>
            <a:ext cx="5923950" cy="1678270"/>
            <a:chOff x="791" y="3388"/>
            <a:chExt cx="4257" cy="678"/>
          </a:xfrm>
        </p:grpSpPr>
        <p:sp>
          <p:nvSpPr>
            <p:cNvPr id="4110" name="Rectangle 1029"/>
            <p:cNvSpPr>
              <a:spLocks noChangeArrowheads="1"/>
            </p:cNvSpPr>
            <p:nvPr/>
          </p:nvSpPr>
          <p:spPr bwMode="auto">
            <a:xfrm>
              <a:off x="1371" y="3641"/>
              <a:ext cx="134" cy="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US" altLang="ar-IQ">
                <a:solidFill>
                  <a:schemeClr val="bg2"/>
                </a:solidFill>
              </a:endParaRPr>
            </a:p>
          </p:txBody>
        </p:sp>
        <p:grpSp>
          <p:nvGrpSpPr>
            <p:cNvPr id="4111" name="Group 1030"/>
            <p:cNvGrpSpPr>
              <a:grpSpLocks/>
            </p:cNvGrpSpPr>
            <p:nvPr/>
          </p:nvGrpSpPr>
          <p:grpSpPr bwMode="auto">
            <a:xfrm>
              <a:off x="791" y="3856"/>
              <a:ext cx="3207" cy="109"/>
              <a:chOff x="228" y="3285"/>
              <a:chExt cx="3981" cy="109"/>
            </a:xfrm>
          </p:grpSpPr>
          <p:sp>
            <p:nvSpPr>
              <p:cNvPr id="4121" name="Line 1031"/>
              <p:cNvSpPr>
                <a:spLocks noChangeShapeType="1"/>
              </p:cNvSpPr>
              <p:nvPr/>
            </p:nvSpPr>
            <p:spPr bwMode="auto">
              <a:xfrm>
                <a:off x="228" y="3285"/>
                <a:ext cx="398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2" name="Line 1032"/>
              <p:cNvSpPr>
                <a:spLocks noChangeShapeType="1"/>
              </p:cNvSpPr>
              <p:nvPr/>
            </p:nvSpPr>
            <p:spPr bwMode="auto">
              <a:xfrm>
                <a:off x="230" y="3323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3" name="Line 1033"/>
              <p:cNvSpPr>
                <a:spLocks noChangeShapeType="1"/>
              </p:cNvSpPr>
              <p:nvPr/>
            </p:nvSpPr>
            <p:spPr bwMode="auto">
              <a:xfrm>
                <a:off x="230" y="3359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124" name="Line 1034"/>
              <p:cNvSpPr>
                <a:spLocks noChangeShapeType="1"/>
              </p:cNvSpPr>
              <p:nvPr/>
            </p:nvSpPr>
            <p:spPr bwMode="auto">
              <a:xfrm>
                <a:off x="230" y="3394"/>
                <a:ext cx="397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112" name="AutoShape 1035"/>
            <p:cNvSpPr>
              <a:spLocks noChangeArrowheads="1"/>
            </p:cNvSpPr>
            <p:nvPr/>
          </p:nvSpPr>
          <p:spPr bwMode="auto">
            <a:xfrm rot="5400000">
              <a:off x="4442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EBEB1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3" name="AutoShape 1036"/>
            <p:cNvSpPr>
              <a:spLocks noChangeArrowheads="1"/>
            </p:cNvSpPr>
            <p:nvPr/>
          </p:nvSpPr>
          <p:spPr bwMode="auto">
            <a:xfrm rot="5400000">
              <a:off x="4748" y="3479"/>
              <a:ext cx="391" cy="209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4" name="AutoShape 1037"/>
            <p:cNvSpPr>
              <a:spLocks noChangeArrowheads="1"/>
            </p:cNvSpPr>
            <p:nvPr/>
          </p:nvSpPr>
          <p:spPr bwMode="auto">
            <a:xfrm rot="5400000">
              <a:off x="459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00FF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5" name="AutoShape 1038"/>
            <p:cNvSpPr>
              <a:spLocks noChangeArrowheads="1"/>
            </p:cNvSpPr>
            <p:nvPr/>
          </p:nvSpPr>
          <p:spPr bwMode="auto">
            <a:xfrm rot="5400000">
              <a:off x="4287" y="3480"/>
              <a:ext cx="391" cy="208"/>
            </a:xfrm>
            <a:prstGeom prst="wave">
              <a:avLst>
                <a:gd name="adj1" fmla="val 13005"/>
                <a:gd name="adj2" fmla="val 0"/>
              </a:avLst>
            </a:pr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 altLang="ar-IQ"/>
            </a:p>
          </p:txBody>
        </p:sp>
        <p:sp>
          <p:nvSpPr>
            <p:cNvPr id="4116" name="AutoShape 1039"/>
            <p:cNvSpPr>
              <a:spLocks noChangeArrowheads="1"/>
            </p:cNvSpPr>
            <p:nvPr/>
          </p:nvSpPr>
          <p:spPr bwMode="auto">
            <a:xfrm>
              <a:off x="3894" y="3791"/>
              <a:ext cx="277" cy="275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9525">
              <a:miter lim="800000"/>
              <a:headEnd/>
              <a:tailEnd/>
            </a:ln>
            <a:scene3d>
              <a:camera prst="legacyPerspectiveTopRight"/>
              <a:lightRig rig="legacyFlat3" dir="b"/>
            </a:scene3d>
            <a:sp3d extrusionH="887400" prstMaterial="legacyMatte">
              <a:bevelT w="13500" h="13500" prst="angle"/>
              <a:bevelB w="13500" h="13500" prst="angle"/>
              <a:extrusionClr>
                <a:schemeClr val="bg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 altLang="ar-IQ"/>
            </a:p>
          </p:txBody>
        </p:sp>
        <p:sp>
          <p:nvSpPr>
            <p:cNvPr id="4117" name="Line 1040"/>
            <p:cNvSpPr>
              <a:spLocks noChangeShapeType="1"/>
            </p:cNvSpPr>
            <p:nvPr/>
          </p:nvSpPr>
          <p:spPr bwMode="auto">
            <a:xfrm flipV="1">
              <a:off x="4137" y="3517"/>
              <a:ext cx="690" cy="384"/>
            </a:xfrm>
            <a:prstGeom prst="lin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8" name="Line 1041"/>
            <p:cNvSpPr>
              <a:spLocks noChangeShapeType="1"/>
            </p:cNvSpPr>
            <p:nvPr/>
          </p:nvSpPr>
          <p:spPr bwMode="auto">
            <a:xfrm flipV="1">
              <a:off x="4157" y="3586"/>
              <a:ext cx="809" cy="357"/>
            </a:xfrm>
            <a:prstGeom prst="line">
              <a:avLst/>
            </a:prstGeom>
            <a:noFill/>
            <a:ln w="5715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19" name="Line 1042"/>
            <p:cNvSpPr>
              <a:spLocks noChangeShapeType="1"/>
            </p:cNvSpPr>
            <p:nvPr/>
          </p:nvSpPr>
          <p:spPr bwMode="auto">
            <a:xfrm flipV="1">
              <a:off x="4116" y="3476"/>
              <a:ext cx="540" cy="378"/>
            </a:xfrm>
            <a:prstGeom prst="line">
              <a:avLst/>
            </a:prstGeom>
            <a:noFill/>
            <a:ln w="57150">
              <a:solidFill>
                <a:srgbClr val="EBEB15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20" name="Line 1043"/>
            <p:cNvSpPr>
              <a:spLocks noChangeShapeType="1"/>
            </p:cNvSpPr>
            <p:nvPr/>
          </p:nvSpPr>
          <p:spPr bwMode="auto">
            <a:xfrm flipV="1">
              <a:off x="4094" y="3470"/>
              <a:ext cx="390" cy="34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08" name="TextBox 4"/>
          <p:cNvSpPr txBox="1">
            <a:spLocks noChangeArrowheads="1"/>
          </p:cNvSpPr>
          <p:nvPr/>
        </p:nvSpPr>
        <p:spPr bwMode="auto">
          <a:xfrm>
            <a:off x="2649220" y="133668"/>
            <a:ext cx="18923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algn="ctr" rtl="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ar-IQ" sz="1400">
                <a:latin typeface="Times New Roman" pitchFamily="18" charset="0"/>
                <a:cs typeface="Times New Roman" pitchFamily="18" charset="0"/>
              </a:rPr>
              <a:t>In The Name of God</a:t>
            </a:r>
          </a:p>
          <a:p>
            <a:pPr eaLnBrk="1" hangingPunct="1"/>
            <a:endParaRPr lang="en-US" altLang="ar-IQ" sz="1400"/>
          </a:p>
        </p:txBody>
      </p:sp>
      <p:pic>
        <p:nvPicPr>
          <p:cNvPr id="4109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0" y="324268"/>
            <a:ext cx="1072303" cy="2019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948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422654" y="1394460"/>
            <a:ext cx="4701539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1130" y="1392174"/>
            <a:ext cx="4705350" cy="3519678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1130" y="1392174"/>
            <a:ext cx="4705350" cy="3532632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083" y="1405127"/>
            <a:ext cx="4692396" cy="3519678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1886" y="5181958"/>
            <a:ext cx="4999013" cy="34544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51">
              <a:lnSpc>
                <a:spcPts val="1190"/>
              </a:lnSpc>
              <a:spcBef>
                <a:spcPts val="129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our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tec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nolo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y,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k</a:t>
            </a:r>
            <a:r>
              <a:rPr sz="1100" spc="4" dirty="0" smtClean="0">
                <a:latin typeface="Arial"/>
                <a:cs typeface="Arial"/>
              </a:rPr>
              <a:t>’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6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115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μA/V</a:t>
            </a:r>
            <a:r>
              <a:rPr sz="1050" spc="0" baseline="28987" dirty="0" smtClean="0">
                <a:latin typeface="Arial"/>
                <a:cs typeface="Arial"/>
              </a:rPr>
              <a:t>2</a:t>
            </a:r>
            <a:r>
              <a:rPr sz="1050" spc="160" baseline="289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k’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050" spc="17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-3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μA/V</a:t>
            </a:r>
            <a:r>
              <a:rPr sz="1050" spc="0" baseline="28987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k’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71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much</a:t>
            </a:r>
            <a:r>
              <a:rPr sz="1100" spc="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rger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 </a:t>
            </a:r>
            <a:r>
              <a:rPr sz="1100" spc="4" dirty="0" smtClean="0">
                <a:latin typeface="Arial"/>
                <a:cs typeface="Arial"/>
              </a:rPr>
              <a:t>k’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050" spc="121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because</a:t>
            </a:r>
            <a:r>
              <a:rPr sz="1100" spc="-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electron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mobility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μ</a:t>
            </a:r>
            <a:r>
              <a:rPr sz="1050" spc="0" baseline="-20705" dirty="0" smtClean="0">
                <a:latin typeface="Arial"/>
                <a:cs typeface="Arial"/>
              </a:rPr>
              <a:t>n</a:t>
            </a:r>
            <a:r>
              <a:rPr sz="1050" spc="128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much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bigger</a:t>
            </a:r>
            <a:r>
              <a:rPr sz="1100" spc="-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than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hole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mobility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μ</a:t>
            </a:r>
            <a:r>
              <a:rPr sz="1050" spc="0" baseline="-20705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1947" y="5772987"/>
            <a:ext cx="4995505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1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linear</a:t>
            </a:r>
            <a:r>
              <a:rPr sz="1100" spc="1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eratio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1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1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tinuous</a:t>
            </a:r>
            <a:r>
              <a:rPr sz="1100" spc="1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conductive</a:t>
            </a:r>
            <a:r>
              <a:rPr sz="1100" spc="1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1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between</a:t>
            </a:r>
            <a:r>
              <a:rPr sz="1100" spc="1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 and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1947" y="6359776"/>
            <a:ext cx="4995120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1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1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1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ef</a:t>
            </a:r>
            <a:r>
              <a:rPr sz="1100" spc="0" dirty="0" smtClean="0">
                <a:latin typeface="Arial"/>
                <a:cs typeface="Arial"/>
              </a:rPr>
              <a:t>fective</a:t>
            </a:r>
            <a:r>
              <a:rPr sz="1100" spc="9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9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width</a:t>
            </a:r>
            <a:r>
              <a:rPr sz="1100" spc="10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1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lengt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These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actual</a:t>
            </a:r>
            <a:r>
              <a:rPr sz="1100" spc="1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dimensions are</a:t>
            </a:r>
            <a:r>
              <a:rPr sz="1100" spc="2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slightly</a:t>
            </a:r>
            <a:r>
              <a:rPr sz="1100" spc="2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smaller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2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dim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nsions</a:t>
            </a:r>
            <a:r>
              <a:rPr sz="1100" spc="19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we</a:t>
            </a:r>
            <a:r>
              <a:rPr sz="1100" spc="2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specify</a:t>
            </a:r>
            <a:r>
              <a:rPr sz="1100" spc="2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en</a:t>
            </a:r>
            <a:r>
              <a:rPr sz="1100" spc="2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we</a:t>
            </a:r>
            <a:r>
              <a:rPr sz="1100" spc="2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aw</a:t>
            </a:r>
            <a:r>
              <a:rPr sz="1100" spc="2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47" y="6661537"/>
            <a:ext cx="3533621" cy="34109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ransist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 </a:t>
            </a:r>
            <a:r>
              <a:rPr sz="1100" spc="17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layout, </a:t>
            </a:r>
            <a:r>
              <a:rPr sz="1100" spc="1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due </a:t>
            </a:r>
            <a:r>
              <a:rPr sz="1100" spc="19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 </a:t>
            </a:r>
            <a:r>
              <a:rPr sz="1100" spc="2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inaccu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acies </a:t>
            </a:r>
            <a:r>
              <a:rPr sz="1100" spc="1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 </a:t>
            </a:r>
            <a:r>
              <a:rPr sz="1100" spc="20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brication dimensions</a:t>
            </a:r>
            <a:r>
              <a:rPr sz="1100" spc="-5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designated</a:t>
            </a:r>
            <a:r>
              <a:rPr sz="1100" spc="-58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W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14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880756" y="6661537"/>
            <a:ext cx="573581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ocess.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513102" y="6661537"/>
            <a:ext cx="287020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859025" y="6661537"/>
            <a:ext cx="425954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rawn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04269" y="2315163"/>
            <a:ext cx="631830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VeCAD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(VLSI –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eCAD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)  from FKE, UTM, MALAYSIA, 2012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2. Jimmie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J.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Cathey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Ph.D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Theory and Problems of Electronic Devices and Circuits, 2nd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Edition, 2002.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J. M.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Rabaey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A.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Chandrakasan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and B.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Nikolic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Digital Integrated Circuits: A Design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Perspective. 2nd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ed. Upper Saddle River, NJ: Pearson Education, Inc., 2003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4.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S-M. Kang and Y.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Leblebici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CMOS Digital Integrated Circuits. 3rd ed. Singapore: McGraw-Hill,</a:t>
            </a: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2005.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863875" y="967814"/>
            <a:ext cx="236545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u="sng" dirty="0"/>
              <a:t>References:</a:t>
            </a:r>
          </a:p>
        </p:txBody>
      </p:sp>
    </p:spTree>
    <p:extLst>
      <p:ext uri="{BB962C8B-B14F-4D97-AF65-F5344CB8AC3E}">
        <p14:creationId xmlns:p14="http://schemas.microsoft.com/office/powerpoint/2010/main" val="3519234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472183" y="1303020"/>
            <a:ext cx="4626864" cy="3471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472184" y="1299972"/>
            <a:ext cx="4629150" cy="3462528"/>
          </a:xfrm>
          <a:custGeom>
            <a:avLst/>
            <a:gdLst/>
            <a:ahLst/>
            <a:cxnLst/>
            <a:rect l="l" t="t" r="r" b="b"/>
            <a:pathLst>
              <a:path w="4629150" h="3462528">
                <a:moveTo>
                  <a:pt x="6096" y="3462528"/>
                </a:moveTo>
                <a:lnTo>
                  <a:pt x="6096" y="12953"/>
                </a:lnTo>
                <a:lnTo>
                  <a:pt x="12953" y="6857"/>
                </a:lnTo>
                <a:lnTo>
                  <a:pt x="4616195" y="6857"/>
                </a:lnTo>
                <a:lnTo>
                  <a:pt x="4629150" y="0"/>
                </a:lnTo>
                <a:lnTo>
                  <a:pt x="0" y="0"/>
                </a:lnTo>
                <a:lnTo>
                  <a:pt x="6096" y="3462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472184" y="1299972"/>
            <a:ext cx="4629150" cy="3475482"/>
          </a:xfrm>
          <a:custGeom>
            <a:avLst/>
            <a:gdLst/>
            <a:ahLst/>
            <a:cxnLst/>
            <a:rect l="l" t="t" r="r" b="b"/>
            <a:pathLst>
              <a:path w="4629150" h="3475482">
                <a:moveTo>
                  <a:pt x="4629150" y="3475482"/>
                </a:moveTo>
                <a:lnTo>
                  <a:pt x="4629150" y="0"/>
                </a:lnTo>
                <a:lnTo>
                  <a:pt x="4616195" y="6857"/>
                </a:lnTo>
                <a:lnTo>
                  <a:pt x="12953" y="6857"/>
                </a:lnTo>
                <a:lnTo>
                  <a:pt x="6096" y="12953"/>
                </a:lnTo>
                <a:lnTo>
                  <a:pt x="6096" y="3462528"/>
                </a:lnTo>
                <a:lnTo>
                  <a:pt x="0" y="0"/>
                </a:lnTo>
                <a:lnTo>
                  <a:pt x="0" y="3475482"/>
                </a:lnTo>
                <a:lnTo>
                  <a:pt x="4629150" y="3475482"/>
                </a:lnTo>
                <a:lnTo>
                  <a:pt x="12953" y="3469386"/>
                </a:lnTo>
                <a:lnTo>
                  <a:pt x="12953" y="12954"/>
                </a:lnTo>
                <a:lnTo>
                  <a:pt x="4623054" y="12953"/>
                </a:lnTo>
                <a:lnTo>
                  <a:pt x="4623054" y="3462528"/>
                </a:lnTo>
                <a:lnTo>
                  <a:pt x="4616195" y="3469386"/>
                </a:lnTo>
                <a:lnTo>
                  <a:pt x="4629150" y="3475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1485137" y="1312926"/>
            <a:ext cx="4616196" cy="3462528"/>
          </a:xfrm>
          <a:custGeom>
            <a:avLst/>
            <a:gdLst/>
            <a:ahLst/>
            <a:cxnLst/>
            <a:rect l="l" t="t" r="r" b="b"/>
            <a:pathLst>
              <a:path w="4616196" h="3462528">
                <a:moveTo>
                  <a:pt x="4610100" y="0"/>
                </a:moveTo>
                <a:lnTo>
                  <a:pt x="4603241" y="0"/>
                </a:lnTo>
                <a:lnTo>
                  <a:pt x="4603241" y="3449574"/>
                </a:lnTo>
                <a:lnTo>
                  <a:pt x="0" y="3449574"/>
                </a:lnTo>
                <a:lnTo>
                  <a:pt x="0" y="3456432"/>
                </a:lnTo>
                <a:lnTo>
                  <a:pt x="4616196" y="3462528"/>
                </a:lnTo>
                <a:lnTo>
                  <a:pt x="4603242" y="3456432"/>
                </a:lnTo>
                <a:lnTo>
                  <a:pt x="4610100" y="3449574"/>
                </a:lnTo>
                <a:lnTo>
                  <a:pt x="46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422654" y="1394460"/>
            <a:ext cx="4701539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1130" y="1392174"/>
            <a:ext cx="4705350" cy="3519678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1130" y="1392174"/>
            <a:ext cx="4705350" cy="3532632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083" y="1405127"/>
            <a:ext cx="4692396" cy="3519678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1938" y="5186203"/>
            <a:ext cx="4995417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n+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tes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n-type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semiconduct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egion,</a:t>
            </a:r>
            <a:r>
              <a:rPr sz="1100" spc="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but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doping</a:t>
            </a:r>
            <a:r>
              <a:rPr sz="1100" spc="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concen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ration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larger compared</a:t>
            </a:r>
            <a:r>
              <a:rPr sz="1100" spc="-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region</a:t>
            </a:r>
            <a:r>
              <a:rPr sz="1100" spc="-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denoted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simply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p.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Similarly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p+.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281938" y="5772991"/>
            <a:ext cx="4994766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NMOS</a:t>
            </a:r>
            <a:r>
              <a:rPr sz="1100" spc="7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sistor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9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since</a:t>
            </a:r>
            <a:r>
              <a:rPr sz="1100" spc="7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rriers</a:t>
            </a:r>
            <a:r>
              <a:rPr sz="1100" spc="6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rons</a:t>
            </a:r>
            <a:r>
              <a:rPr sz="1100" spc="6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(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9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type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riers</a:t>
            </a:r>
            <a:r>
              <a:rPr sz="1100" spc="-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8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 caused</a:t>
            </a:r>
            <a:r>
              <a:rPr sz="1100" spc="-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flow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electrons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(electrons</a:t>
            </a:r>
            <a:r>
              <a:rPr sz="1100" spc="-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flow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from</a:t>
            </a:r>
            <a:r>
              <a:rPr sz="1100" spc="-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1938" y="6359780"/>
            <a:ext cx="4994281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MOS?</a:t>
            </a:r>
            <a:r>
              <a:rPr sz="1100" spc="1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1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1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metal;</a:t>
            </a:r>
            <a:r>
              <a:rPr sz="1100" spc="1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1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1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ox</a:t>
            </a:r>
            <a:r>
              <a:rPr sz="1100" spc="9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de;</a:t>
            </a:r>
            <a:r>
              <a:rPr sz="1100" spc="1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1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1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semiconducto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Historical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-4" dirty="0" smtClean="0">
                <a:latin typeface="Arial"/>
                <a:cs typeface="Arial"/>
              </a:rPr>
              <a:t>y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9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1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terial</a:t>
            </a:r>
            <a:r>
              <a:rPr sz="1100" spc="1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 gate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metal.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Now,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gates</a:t>
            </a:r>
            <a:r>
              <a:rPr sz="1100" spc="-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polysilicon.</a:t>
            </a:r>
            <a:r>
              <a:rPr sz="1100" spc="-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But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MOS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retained.</a:t>
            </a:r>
            <a:r>
              <a:rPr sz="1100" spc="-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NPOS?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38" y="6946569"/>
            <a:ext cx="3587625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Field</a:t>
            </a:r>
            <a:r>
              <a:rPr sz="1100" spc="-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oxide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isolates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one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from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neighboring</a:t>
            </a:r>
            <a:r>
              <a:rPr sz="1100" spc="-5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938" y="7382477"/>
            <a:ext cx="4994118" cy="466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L</a:t>
            </a:r>
            <a:r>
              <a:rPr sz="1100" spc="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transis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or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length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(distance sep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rating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</a:t>
            </a:r>
            <a:r>
              <a:rPr sz="1100" spc="-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class,</a:t>
            </a:r>
            <a:r>
              <a:rPr sz="1100" spc="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we assume</a:t>
            </a:r>
            <a:r>
              <a:rPr sz="1100" spc="2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0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-4" dirty="0" smtClean="0">
                <a:latin typeface="Arial"/>
                <a:cs typeface="Arial"/>
              </a:rPr>
              <a:t>2</a:t>
            </a:r>
            <a:r>
              <a:rPr sz="1100" spc="0" dirty="0" smtClean="0">
                <a:latin typeface="Arial"/>
                <a:cs typeface="Arial"/>
              </a:rPr>
              <a:t>5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micron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brication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chnology.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nolo</a:t>
            </a:r>
            <a:r>
              <a:rPr sz="1100" spc="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y, the</a:t>
            </a:r>
            <a:r>
              <a:rPr sz="1100" spc="4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smallest feature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that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fabricated</a:t>
            </a:r>
            <a:r>
              <a:rPr sz="1100" spc="-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0.25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micron.</a:t>
            </a:r>
            <a:r>
              <a:rPr sz="1100" spc="-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micron</a:t>
            </a:r>
            <a:r>
              <a:rPr sz="1100" spc="-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µm.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938" y="8120146"/>
            <a:ext cx="3182517" cy="16484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We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will use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2.5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supply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</a:t>
            </a:r>
            <a:r>
              <a:rPr sz="1100" spc="-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(VDD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2.5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938" y="8556055"/>
            <a:ext cx="4995734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Vi</a:t>
            </a:r>
            <a:r>
              <a:rPr sz="1100" spc="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w 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ransist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 </a:t>
            </a:r>
            <a:r>
              <a:rPr sz="1100" spc="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 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switch </a:t>
            </a:r>
            <a:r>
              <a:rPr sz="1100" spc="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 </a:t>
            </a:r>
            <a:r>
              <a:rPr sz="1100" spc="4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 </a:t>
            </a:r>
            <a:r>
              <a:rPr sz="1100" spc="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finite 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off</a:t>
            </a:r>
            <a:r>
              <a:rPr sz="1100" spc="0" dirty="0" smtClean="0">
                <a:latin typeface="Arial"/>
                <a:cs typeface="Arial"/>
              </a:rPr>
              <a:t>-r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sista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  and 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 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inite </a:t>
            </a:r>
            <a:r>
              <a:rPr sz="1100" spc="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on- resistance.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22654" y="1394460"/>
            <a:ext cx="4701539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1130" y="1392174"/>
            <a:ext cx="4705350" cy="3519678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1130" y="1392174"/>
            <a:ext cx="4705350" cy="3532632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4083" y="1405127"/>
            <a:ext cx="4692396" cy="3519678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1938" y="5186203"/>
            <a:ext cx="4995321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Fourth </a:t>
            </a:r>
            <a:r>
              <a:rPr sz="1100" spc="7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l, </a:t>
            </a:r>
            <a:r>
              <a:rPr sz="1100" spc="7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body </a:t>
            </a:r>
            <a:r>
              <a:rPr sz="1100" spc="8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(also </a:t>
            </a:r>
            <a:r>
              <a:rPr sz="1100" spc="8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called </a:t>
            </a:r>
            <a:r>
              <a:rPr sz="1100" spc="9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bulk) </a:t>
            </a:r>
            <a:r>
              <a:rPr sz="1100" spc="8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shown. </a:t>
            </a:r>
            <a:r>
              <a:rPr sz="1100" spc="7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t 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 </a:t>
            </a:r>
            <a:r>
              <a:rPr sz="1100" spc="10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assumed </a:t>
            </a:r>
            <a:r>
              <a:rPr sz="1100" spc="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 </a:t>
            </a:r>
            <a:r>
              <a:rPr sz="1100" spc="100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e connected</a:t>
            </a:r>
            <a:r>
              <a:rPr sz="1100" spc="-6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appropriate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supply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rail: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GND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NMOS,</a:t>
            </a:r>
            <a:r>
              <a:rPr sz="1100" spc="-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VDD</a:t>
            </a:r>
            <a:r>
              <a:rPr sz="1100" spc="-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PMOS.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38" y="5772991"/>
            <a:ext cx="4994931" cy="61748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terminal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higher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tial</a:t>
            </a:r>
            <a:r>
              <a:rPr sz="1100" spc="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(i.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voltage) is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designat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d as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drain.</a:t>
            </a:r>
            <a:r>
              <a:rPr sz="1100" spc="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</a:t>
            </a:r>
            <a:r>
              <a:rPr sz="1100" spc="4" dirty="0" smtClean="0">
                <a:latin typeface="Arial"/>
                <a:cs typeface="Arial"/>
              </a:rPr>
              <a:t>n</a:t>
            </a:r>
            <a:r>
              <a:rPr sz="1100" spc="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ike bip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lar</a:t>
            </a:r>
            <a:r>
              <a:rPr sz="1100" spc="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sistor where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collector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emi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ter</a:t>
            </a:r>
            <a:r>
              <a:rPr sz="1100" spc="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erm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ls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fixed,</a:t>
            </a:r>
            <a:r>
              <a:rPr sz="1100" spc="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 source</a:t>
            </a:r>
            <a:r>
              <a:rPr sz="1100" spc="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fixed.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Whichever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termi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al 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nnected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3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higher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ntial</a:t>
            </a:r>
            <a:r>
              <a:rPr sz="1100" spc="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 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938" y="6661433"/>
            <a:ext cx="4993002" cy="19032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b="1" spc="0" baseline="5270" dirty="0" smtClean="0">
                <a:latin typeface="Arial"/>
                <a:cs typeface="Arial"/>
              </a:rPr>
              <a:t>Electrons</a:t>
            </a:r>
            <a:r>
              <a:rPr sz="1650" b="1" spc="-5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flow</a:t>
            </a:r>
            <a:r>
              <a:rPr sz="1650" spc="-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from</a:t>
            </a:r>
            <a:r>
              <a:rPr sz="1650" spc="-3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source</a:t>
            </a:r>
            <a:r>
              <a:rPr sz="1650" spc="-4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to</a:t>
            </a:r>
            <a:r>
              <a:rPr sz="1650" spc="-1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drain</a:t>
            </a:r>
            <a:r>
              <a:rPr sz="1650" spc="-2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so</a:t>
            </a:r>
            <a:r>
              <a:rPr sz="1650" spc="-2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current</a:t>
            </a:r>
            <a:r>
              <a:rPr sz="1650" spc="-4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</a:t>
            </a:r>
            <a:r>
              <a:rPr sz="1650" spc="4" baseline="5270" dirty="0" smtClean="0">
                <a:latin typeface="Arial"/>
                <a:cs typeface="Arial"/>
              </a:rPr>
              <a:t>I</a:t>
            </a:r>
            <a:r>
              <a:rPr sz="1050" spc="0" baseline="-12423" dirty="0" smtClean="0">
                <a:latin typeface="Arial"/>
                <a:cs typeface="Arial"/>
              </a:rPr>
              <a:t>DS</a:t>
            </a:r>
            <a:r>
              <a:rPr sz="1650" spc="0" baseline="5270" dirty="0" smtClean="0">
                <a:latin typeface="Arial"/>
                <a:cs typeface="Arial"/>
              </a:rPr>
              <a:t>)</a:t>
            </a:r>
            <a:r>
              <a:rPr sz="1650" spc="1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flows</a:t>
            </a:r>
            <a:r>
              <a:rPr sz="1650" spc="-2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from</a:t>
            </a:r>
            <a:r>
              <a:rPr sz="1650" spc="-3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drain</a:t>
            </a:r>
            <a:r>
              <a:rPr sz="1650" spc="-2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to</a:t>
            </a:r>
            <a:r>
              <a:rPr sz="1650" spc="-1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source.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958" y="7097341"/>
            <a:ext cx="2635587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Parasitic</a:t>
            </a:r>
            <a:r>
              <a:rPr sz="1100" spc="-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effects</a:t>
            </a:r>
            <a:r>
              <a:rPr sz="1100" spc="-5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ignored</a:t>
            </a:r>
            <a:r>
              <a:rPr sz="1100" spc="-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model.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958" y="7533163"/>
            <a:ext cx="2976226" cy="626183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For</a:t>
            </a:r>
            <a:r>
              <a:rPr sz="1650" spc="-2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our</a:t>
            </a:r>
            <a:r>
              <a:rPr sz="1650" spc="-20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fabrication</a:t>
            </a:r>
            <a:r>
              <a:rPr sz="1650" spc="-6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process,</a:t>
            </a:r>
            <a:r>
              <a:rPr sz="1650" spc="-5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T</a:t>
            </a:r>
            <a:r>
              <a:rPr sz="1050" spc="12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0.43</a:t>
            </a:r>
            <a:r>
              <a:rPr sz="1650" spc="-2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V.</a:t>
            </a:r>
            <a:r>
              <a:rPr sz="1650" spc="-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Hence</a:t>
            </a:r>
            <a:endParaRPr sz="1100">
              <a:latin typeface="Arial"/>
              <a:cs typeface="Arial"/>
            </a:endParaRPr>
          </a:p>
          <a:p>
            <a:pPr marL="241243" marR="24737">
              <a:lnSpc>
                <a:spcPts val="1152"/>
              </a:lnSpc>
              <a:spcBef>
                <a:spcPts val="215"/>
              </a:spcBef>
            </a:pP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off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&lt;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0.43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endParaRPr sz="1100">
              <a:latin typeface="Arial"/>
              <a:cs typeface="Arial"/>
            </a:endParaRPr>
          </a:p>
          <a:p>
            <a:pPr marL="241368" marR="24737">
              <a:lnSpc>
                <a:spcPts val="1152"/>
              </a:lnSpc>
              <a:spcBef>
                <a:spcPts val="535"/>
              </a:spcBef>
            </a:pP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&gt;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0.43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72183" y="1303020"/>
            <a:ext cx="4626864" cy="34716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72184" y="1299972"/>
            <a:ext cx="4629150" cy="3462528"/>
          </a:xfrm>
          <a:custGeom>
            <a:avLst/>
            <a:gdLst/>
            <a:ahLst/>
            <a:cxnLst/>
            <a:rect l="l" t="t" r="r" b="b"/>
            <a:pathLst>
              <a:path w="4629150" h="3462528">
                <a:moveTo>
                  <a:pt x="6096" y="3462528"/>
                </a:moveTo>
                <a:lnTo>
                  <a:pt x="6096" y="12953"/>
                </a:lnTo>
                <a:lnTo>
                  <a:pt x="12953" y="6857"/>
                </a:lnTo>
                <a:lnTo>
                  <a:pt x="4616195" y="6857"/>
                </a:lnTo>
                <a:lnTo>
                  <a:pt x="4629150" y="0"/>
                </a:lnTo>
                <a:lnTo>
                  <a:pt x="0" y="0"/>
                </a:lnTo>
                <a:lnTo>
                  <a:pt x="6096" y="346252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72184" y="1299972"/>
            <a:ext cx="4629150" cy="3475482"/>
          </a:xfrm>
          <a:custGeom>
            <a:avLst/>
            <a:gdLst/>
            <a:ahLst/>
            <a:cxnLst/>
            <a:rect l="l" t="t" r="r" b="b"/>
            <a:pathLst>
              <a:path w="4629150" h="3475482">
                <a:moveTo>
                  <a:pt x="4629150" y="3475482"/>
                </a:moveTo>
                <a:lnTo>
                  <a:pt x="4629150" y="0"/>
                </a:lnTo>
                <a:lnTo>
                  <a:pt x="4616195" y="6857"/>
                </a:lnTo>
                <a:lnTo>
                  <a:pt x="12953" y="6857"/>
                </a:lnTo>
                <a:lnTo>
                  <a:pt x="6096" y="12953"/>
                </a:lnTo>
                <a:lnTo>
                  <a:pt x="6096" y="3462528"/>
                </a:lnTo>
                <a:lnTo>
                  <a:pt x="0" y="0"/>
                </a:lnTo>
                <a:lnTo>
                  <a:pt x="0" y="3475482"/>
                </a:lnTo>
                <a:lnTo>
                  <a:pt x="4629150" y="3475482"/>
                </a:lnTo>
                <a:lnTo>
                  <a:pt x="12953" y="3469386"/>
                </a:lnTo>
                <a:lnTo>
                  <a:pt x="12953" y="12954"/>
                </a:lnTo>
                <a:lnTo>
                  <a:pt x="4623054" y="12953"/>
                </a:lnTo>
                <a:lnTo>
                  <a:pt x="4623054" y="3462528"/>
                </a:lnTo>
                <a:lnTo>
                  <a:pt x="4616195" y="3469386"/>
                </a:lnTo>
                <a:lnTo>
                  <a:pt x="4629150" y="347548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85137" y="1312926"/>
            <a:ext cx="4616196" cy="3462528"/>
          </a:xfrm>
          <a:custGeom>
            <a:avLst/>
            <a:gdLst/>
            <a:ahLst/>
            <a:cxnLst/>
            <a:rect l="l" t="t" r="r" b="b"/>
            <a:pathLst>
              <a:path w="4616196" h="3462528">
                <a:moveTo>
                  <a:pt x="4610100" y="0"/>
                </a:moveTo>
                <a:lnTo>
                  <a:pt x="4603241" y="0"/>
                </a:lnTo>
                <a:lnTo>
                  <a:pt x="4603241" y="3449574"/>
                </a:lnTo>
                <a:lnTo>
                  <a:pt x="0" y="3449574"/>
                </a:lnTo>
                <a:lnTo>
                  <a:pt x="0" y="3456432"/>
                </a:lnTo>
                <a:lnTo>
                  <a:pt x="4616196" y="3462528"/>
                </a:lnTo>
                <a:lnTo>
                  <a:pt x="4603242" y="3456432"/>
                </a:lnTo>
                <a:lnTo>
                  <a:pt x="4610100" y="3449574"/>
                </a:lnTo>
                <a:lnTo>
                  <a:pt x="46101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1938" y="5202967"/>
            <a:ext cx="4636836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PMOS,</a:t>
            </a:r>
            <a:r>
              <a:rPr sz="1100" spc="-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terminal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higher</a:t>
            </a:r>
            <a:r>
              <a:rPr sz="1100" spc="-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potential</a:t>
            </a:r>
            <a:r>
              <a:rPr sz="1100" spc="-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(i.e.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voltage)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called</a:t>
            </a:r>
            <a:r>
              <a:rPr sz="1100" spc="-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38" y="5538195"/>
            <a:ext cx="4875510" cy="33246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If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on,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flows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from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drain.</a:t>
            </a:r>
            <a:r>
              <a:rPr sz="1100" spc="-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flow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due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endParaRPr sz="1100">
              <a:latin typeface="Arial"/>
              <a:cs typeface="Arial"/>
            </a:endParaRPr>
          </a:p>
          <a:p>
            <a:pPr marL="12700" marR="20916">
              <a:lnSpc>
                <a:spcPct val="95825"/>
              </a:lnSpc>
            </a:pPr>
            <a:r>
              <a:rPr sz="1100" spc="0" dirty="0" smtClean="0">
                <a:latin typeface="Arial"/>
                <a:cs typeface="Arial"/>
              </a:rPr>
              <a:t>flow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b="1" spc="0" dirty="0" smtClean="0">
                <a:latin typeface="Arial"/>
                <a:cs typeface="Arial"/>
              </a:rPr>
              <a:t>holes</a:t>
            </a:r>
            <a:r>
              <a:rPr sz="1100" b="1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from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938" y="6041037"/>
            <a:ext cx="3265014" cy="19044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PMOS</a:t>
            </a:r>
            <a:r>
              <a:rPr sz="1650" spc="-2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in</a:t>
            </a:r>
            <a:r>
              <a:rPr sz="1650" spc="-1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our</a:t>
            </a:r>
            <a:r>
              <a:rPr sz="1650" spc="-20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fabrication</a:t>
            </a:r>
            <a:r>
              <a:rPr sz="1650" spc="-60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technology</a:t>
            </a:r>
            <a:r>
              <a:rPr sz="1650" spc="-5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has</a:t>
            </a:r>
            <a:r>
              <a:rPr sz="1650" spc="-22" baseline="5270" dirty="0" smtClean="0">
                <a:latin typeface="Arial"/>
                <a:cs typeface="Arial"/>
              </a:rPr>
              <a:t> </a:t>
            </a:r>
            <a:r>
              <a:rPr sz="1650" spc="4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T</a:t>
            </a:r>
            <a:r>
              <a:rPr sz="1050" spc="12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-0.4</a:t>
            </a:r>
            <a:r>
              <a:rPr sz="1650" spc="-2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947" y="6376395"/>
            <a:ext cx="3702282" cy="1903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Transistor</a:t>
            </a:r>
            <a:r>
              <a:rPr sz="1650" spc="-5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1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on</a:t>
            </a:r>
            <a:r>
              <a:rPr sz="1650" spc="-1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when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4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r>
              <a:rPr sz="1050" spc="146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&lt;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. Transistor</a:t>
            </a:r>
            <a:r>
              <a:rPr sz="1650" spc="-6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off</a:t>
            </a:r>
            <a:r>
              <a:rPr sz="1650" spc="-2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if 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r>
              <a:rPr sz="1050" spc="146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&gt;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9" baseline="-12423" dirty="0" smtClean="0">
                <a:latin typeface="Arial"/>
                <a:cs typeface="Arial"/>
              </a:rPr>
              <a:t>T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877" y="6711673"/>
            <a:ext cx="4987752" cy="35801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821" indent="-121">
              <a:lnSpc>
                <a:spcPts val="1152"/>
              </a:lnSpc>
              <a:spcBef>
                <a:spcPts val="35"/>
              </a:spcBef>
            </a:pPr>
            <a:r>
              <a:rPr sz="1100" spc="0" dirty="0" smtClean="0">
                <a:latin typeface="Arial"/>
                <a:cs typeface="Arial"/>
              </a:rPr>
              <a:t>If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1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V,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S</a:t>
            </a:r>
            <a:r>
              <a:rPr sz="1050" spc="120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VDD</a:t>
            </a:r>
            <a:r>
              <a:rPr sz="1100" spc="-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2.5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V,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</a:t>
            </a:r>
            <a:r>
              <a:rPr sz="1050" spc="13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V,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then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</a:t>
            </a:r>
            <a:r>
              <a:rPr sz="1050" spc="13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S</a:t>
            </a:r>
            <a:r>
              <a:rPr sz="1050" spc="120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-2.5</a:t>
            </a:r>
            <a:r>
              <a:rPr sz="1100" spc="-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V.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Hence </a:t>
            </a:r>
            <a:endParaRPr sz="1100">
              <a:latin typeface="Arial"/>
              <a:cs typeface="Arial"/>
            </a:endParaRPr>
          </a:p>
          <a:p>
            <a:pPr marL="12821">
              <a:lnSpc>
                <a:spcPts val="1152"/>
              </a:lnSpc>
              <a:spcBef>
                <a:spcPts val="141"/>
              </a:spcBef>
            </a:pPr>
            <a:r>
              <a:rPr sz="1100" spc="0" dirty="0" smtClean="0">
                <a:latin typeface="Arial"/>
                <a:cs typeface="Arial"/>
              </a:rPr>
              <a:t>transistor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on,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because</a:t>
            </a:r>
            <a:r>
              <a:rPr sz="1100" spc="-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–2.5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less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than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T</a:t>
            </a:r>
            <a:r>
              <a:rPr sz="1050" spc="12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(-0.4</a:t>
            </a:r>
            <a:r>
              <a:rPr sz="1100" spc="-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V).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/>
          <p:nvPr/>
        </p:nvSpPr>
        <p:spPr>
          <a:xfrm>
            <a:off x="1422654" y="1394460"/>
            <a:ext cx="4701539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1130" y="1392174"/>
            <a:ext cx="4705350" cy="3519678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1130" y="1392174"/>
            <a:ext cx="4705350" cy="3532632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34083" y="1405127"/>
            <a:ext cx="4692396" cy="3519678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1281938" y="5186203"/>
            <a:ext cx="4996251" cy="466607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algn="just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nductivity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5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modulated</a:t>
            </a:r>
            <a:r>
              <a:rPr sz="1100" spc="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te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ge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-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ger</a:t>
            </a:r>
            <a:r>
              <a:rPr sz="1100" spc="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 voltage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rence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tw</a:t>
            </a:r>
            <a:r>
              <a:rPr sz="1100" spc="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en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te</a:t>
            </a:r>
            <a:r>
              <a:rPr sz="1100" spc="5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-9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al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er</a:t>
            </a:r>
            <a:r>
              <a:rPr sz="1100" spc="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resistance of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conducting</a:t>
            </a:r>
            <a:r>
              <a:rPr sz="1100" spc="-5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larger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current.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1938" y="5923819"/>
            <a:ext cx="4996474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2" indent="-22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When</a:t>
            </a:r>
            <a:r>
              <a:rPr sz="1100" spc="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 </a:t>
            </a:r>
            <a:r>
              <a:rPr sz="1050" spc="2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</a:t>
            </a:r>
            <a:r>
              <a:rPr sz="1100" spc="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rain,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ce,</a:t>
            </a:r>
            <a:r>
              <a:rPr sz="1100" spc="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5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bulk</a:t>
            </a:r>
            <a:r>
              <a:rPr sz="1100" spc="5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ar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5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all</a:t>
            </a:r>
            <a:r>
              <a:rPr sz="1100" spc="6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connected</a:t>
            </a:r>
            <a:r>
              <a:rPr sz="1100" spc="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6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g</a:t>
            </a:r>
            <a:r>
              <a:rPr sz="1100" spc="0" dirty="0" smtClean="0">
                <a:latin typeface="Arial"/>
                <a:cs typeface="Arial"/>
              </a:rPr>
              <a:t>round,</a:t>
            </a:r>
            <a:r>
              <a:rPr sz="1100" spc="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e drain</a:t>
            </a:r>
            <a:r>
              <a:rPr sz="1100" spc="3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</a:t>
            </a:r>
            <a:r>
              <a:rPr sz="1100" spc="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connected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back</a:t>
            </a:r>
            <a:r>
              <a:rPr sz="1100" spc="-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-back</a:t>
            </a:r>
            <a:r>
              <a:rPr sz="1100" spc="-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pn-juncti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ns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(su</a:t>
            </a:r>
            <a:r>
              <a:rPr sz="1100" spc="-4" dirty="0" smtClean="0">
                <a:latin typeface="Arial"/>
                <a:cs typeface="Arial"/>
              </a:rPr>
              <a:t>b</a:t>
            </a:r>
            <a:r>
              <a:rPr sz="1100" spc="0" dirty="0" smtClean="0">
                <a:latin typeface="Arial"/>
                <a:cs typeface="Arial"/>
              </a:rPr>
              <a:t>str</a:t>
            </a:r>
            <a:r>
              <a:rPr sz="1100" spc="-4" dirty="0" smtClean="0">
                <a:latin typeface="Arial"/>
                <a:cs typeface="Arial"/>
              </a:rPr>
              <a:t>at</a:t>
            </a:r>
            <a:r>
              <a:rPr sz="1100" spc="0" dirty="0" smtClean="0">
                <a:latin typeface="Arial"/>
                <a:cs typeface="Arial"/>
              </a:rPr>
              <a:t>e-sou</a:t>
            </a:r>
            <a:r>
              <a:rPr sz="1100" spc="-4" dirty="0" smtClean="0">
                <a:latin typeface="Arial"/>
                <a:cs typeface="Arial"/>
              </a:rPr>
              <a:t>r</a:t>
            </a:r>
            <a:r>
              <a:rPr sz="1100" spc="0" dirty="0" smtClean="0">
                <a:latin typeface="Arial"/>
                <a:cs typeface="Arial"/>
              </a:rPr>
              <a:t>ce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60" y="6225580"/>
            <a:ext cx="3860083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and </a:t>
            </a:r>
            <a:r>
              <a:rPr sz="1100" spc="28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subs</a:t>
            </a:r>
            <a:r>
              <a:rPr sz="1100" spc="-4" dirty="0" smtClean="0">
                <a:latin typeface="Arial"/>
                <a:cs typeface="Arial"/>
              </a:rPr>
              <a:t>tr</a:t>
            </a:r>
            <a:r>
              <a:rPr sz="1100" spc="0" dirty="0" smtClean="0">
                <a:latin typeface="Arial"/>
                <a:cs typeface="Arial"/>
              </a:rPr>
              <a:t>ate-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rain</a:t>
            </a:r>
            <a:r>
              <a:rPr sz="1100" spc="-4" dirty="0" smtClean="0">
                <a:latin typeface="Arial"/>
                <a:cs typeface="Arial"/>
              </a:rPr>
              <a:t>)</a:t>
            </a:r>
            <a:r>
              <a:rPr sz="1100" spc="0" dirty="0" smtClean="0">
                <a:latin typeface="Arial"/>
                <a:cs typeface="Arial"/>
              </a:rPr>
              <a:t>. </a:t>
            </a:r>
            <a:r>
              <a:rPr sz="1100" spc="20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Both </a:t>
            </a:r>
            <a:r>
              <a:rPr sz="1100" spc="27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junctions </a:t>
            </a:r>
            <a:r>
              <a:rPr sz="1100" spc="25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re </a:t>
            </a:r>
            <a:r>
              <a:rPr sz="1100" spc="2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reverse-biased, extremely</a:t>
            </a:r>
            <a:r>
              <a:rPr sz="1100" spc="-4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high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resistance</a:t>
            </a:r>
            <a:r>
              <a:rPr sz="1100" spc="-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between</a:t>
            </a:r>
            <a:r>
              <a:rPr sz="1100" spc="-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5218507" y="6225580"/>
            <a:ext cx="574773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resulting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861939" y="6225580"/>
            <a:ext cx="155157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in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085122" y="6225580"/>
            <a:ext cx="201730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an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1422654" y="1394460"/>
            <a:ext cx="4701539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421130" y="1392174"/>
            <a:ext cx="4705350" cy="3519678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421130" y="1392174"/>
            <a:ext cx="4705350" cy="3532632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34083" y="1405127"/>
            <a:ext cx="4692396" cy="3519678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281938" y="5186203"/>
            <a:ext cx="3298152" cy="19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T</a:t>
            </a:r>
            <a:r>
              <a:rPr sz="1050" spc="123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1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the</a:t>
            </a:r>
            <a:r>
              <a:rPr sz="1650" spc="-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value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of</a:t>
            </a:r>
            <a:r>
              <a:rPr sz="1650" spc="-1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GS</a:t>
            </a:r>
            <a:r>
              <a:rPr sz="1050" spc="146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where</a:t>
            </a:r>
            <a:r>
              <a:rPr sz="1650" spc="-2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strong</a:t>
            </a:r>
            <a:r>
              <a:rPr sz="1650" spc="-4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inversion</a:t>
            </a:r>
            <a:r>
              <a:rPr sz="1650" spc="-3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occurs.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70" y="5622067"/>
            <a:ext cx="2051953" cy="19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SB</a:t>
            </a:r>
            <a:r>
              <a:rPr sz="1050" spc="138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also</a:t>
            </a:r>
            <a:r>
              <a:rPr sz="1650" spc="-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called</a:t>
            </a:r>
            <a:r>
              <a:rPr sz="1650" spc="-1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substrate</a:t>
            </a:r>
            <a:r>
              <a:rPr sz="1650" spc="-6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bias.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925" y="6053686"/>
            <a:ext cx="4612761" cy="194564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20"/>
              </a:lnSpc>
              <a:spcBef>
                <a:spcPts val="71"/>
              </a:spcBef>
            </a:pPr>
            <a:r>
              <a:rPr sz="1650" spc="0" baseline="5270" dirty="0" smtClean="0">
                <a:latin typeface="Arial"/>
                <a:cs typeface="Arial"/>
              </a:rPr>
              <a:t>For</a:t>
            </a:r>
            <a:r>
              <a:rPr sz="1650" spc="-2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our</a:t>
            </a:r>
            <a:r>
              <a:rPr sz="1650" spc="-20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technology,</a:t>
            </a:r>
            <a:r>
              <a:rPr sz="1650" spc="-6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</a:t>
            </a:r>
            <a:r>
              <a:rPr sz="1050" spc="0" baseline="-12423" dirty="0" smtClean="0">
                <a:latin typeface="Arial"/>
                <a:cs typeface="Arial"/>
              </a:rPr>
              <a:t>ox</a:t>
            </a:r>
            <a:r>
              <a:rPr sz="1050" spc="128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5.7</a:t>
            </a:r>
            <a:r>
              <a:rPr sz="1650" spc="-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nm,</a:t>
            </a:r>
            <a:r>
              <a:rPr sz="1650" spc="-2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hence</a:t>
            </a:r>
            <a:r>
              <a:rPr sz="1650" spc="-3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Cox</a:t>
            </a:r>
            <a:r>
              <a:rPr sz="1650" spc="-1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6.1</a:t>
            </a:r>
            <a:r>
              <a:rPr sz="1650" spc="-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mF/m</a:t>
            </a:r>
            <a:r>
              <a:rPr sz="1050" spc="0" baseline="37270" dirty="0" smtClean="0">
                <a:latin typeface="Arial"/>
                <a:cs typeface="Arial"/>
              </a:rPr>
              <a:t>2</a:t>
            </a:r>
            <a:r>
              <a:rPr sz="1050" spc="101" baseline="37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6.1</a:t>
            </a:r>
            <a:r>
              <a:rPr sz="1650" spc="-2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fF/micron</a:t>
            </a:r>
            <a:r>
              <a:rPr sz="1050" spc="0" baseline="37270" dirty="0" smtClean="0">
                <a:latin typeface="Arial"/>
                <a:cs typeface="Arial"/>
              </a:rPr>
              <a:t>2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904" y="6493795"/>
            <a:ext cx="4997238" cy="34119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indent="55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1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NMOS,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replace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050" spc="0" baseline="-20705" dirty="0" smtClean="0">
                <a:latin typeface="Arial"/>
                <a:cs typeface="Arial"/>
              </a:rPr>
              <a:t>A</a:t>
            </a:r>
            <a:r>
              <a:rPr sz="1050" spc="144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</a:t>
            </a:r>
            <a:r>
              <a:rPr sz="1100" spc="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re N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5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donor</a:t>
            </a:r>
            <a:r>
              <a:rPr sz="1100" spc="-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ion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ncen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tion.</a:t>
            </a:r>
            <a:r>
              <a:rPr sz="1100" spc="-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Ty</a:t>
            </a:r>
            <a:r>
              <a:rPr sz="1100" spc="9" dirty="0" smtClean="0">
                <a:latin typeface="Arial"/>
                <a:cs typeface="Arial"/>
              </a:rPr>
              <a:t>p</a:t>
            </a:r>
            <a:r>
              <a:rPr sz="1100" spc="0" dirty="0" smtClean="0">
                <a:latin typeface="Arial"/>
                <a:cs typeface="Arial"/>
              </a:rPr>
              <a:t>ical value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050" spc="0" baseline="-20705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:</a:t>
            </a:r>
            <a:r>
              <a:rPr sz="1100" spc="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10</a:t>
            </a:r>
            <a:r>
              <a:rPr sz="1050" spc="0" baseline="28987" dirty="0" smtClean="0">
                <a:latin typeface="Arial"/>
                <a:cs typeface="Arial"/>
              </a:rPr>
              <a:t>15</a:t>
            </a:r>
            <a:r>
              <a:rPr sz="1050" spc="132" baseline="289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atoms/c</a:t>
            </a:r>
            <a:r>
              <a:rPr sz="1100" spc="-4" dirty="0" smtClean="0">
                <a:latin typeface="Arial"/>
                <a:cs typeface="Arial"/>
              </a:rPr>
              <a:t>m</a:t>
            </a:r>
            <a:r>
              <a:rPr sz="1050" spc="0" baseline="28987" dirty="0" smtClean="0">
                <a:latin typeface="Arial"/>
                <a:cs typeface="Arial"/>
              </a:rPr>
              <a:t>3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-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Typical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value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:</a:t>
            </a:r>
            <a:r>
              <a:rPr sz="1100" spc="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10</a:t>
            </a:r>
            <a:r>
              <a:rPr sz="1050" spc="0" baseline="28987" dirty="0" smtClean="0">
                <a:latin typeface="Arial"/>
                <a:cs typeface="Arial"/>
              </a:rPr>
              <a:t>16</a:t>
            </a:r>
            <a:r>
              <a:rPr sz="1050" spc="137" baseline="2898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atoms/c</a:t>
            </a:r>
            <a:r>
              <a:rPr sz="1100" spc="-4" dirty="0" smtClean="0">
                <a:latin typeface="Arial"/>
                <a:cs typeface="Arial"/>
              </a:rPr>
              <a:t>m</a:t>
            </a:r>
            <a:r>
              <a:rPr sz="1050" spc="0" baseline="28987" dirty="0" smtClean="0">
                <a:latin typeface="Arial"/>
                <a:cs typeface="Arial"/>
              </a:rPr>
              <a:t>3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999" y="7080579"/>
            <a:ext cx="4995301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h</a:t>
            </a:r>
            <a:r>
              <a:rPr sz="1100" spc="0" dirty="0" smtClean="0">
                <a:latin typeface="Arial"/>
                <a:cs typeface="Arial"/>
              </a:rPr>
              <a:t>resh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ld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</a:t>
            </a:r>
            <a:r>
              <a:rPr sz="1100" spc="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4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positive</a:t>
            </a:r>
            <a:r>
              <a:rPr sz="1100" spc="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for</a:t>
            </a:r>
            <a:r>
              <a:rPr sz="1100" spc="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normal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</a:t>
            </a:r>
            <a:r>
              <a:rPr sz="1100" spc="1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ransistor</a:t>
            </a:r>
            <a:r>
              <a:rPr sz="1100" spc="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negative</a:t>
            </a:r>
            <a:r>
              <a:rPr sz="1100" spc="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 a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normal</a:t>
            </a:r>
            <a:r>
              <a:rPr sz="1100" spc="-3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PMOS</a:t>
            </a:r>
            <a:r>
              <a:rPr sz="1100" spc="-3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device.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/>
          <p:nvPr/>
        </p:nvSpPr>
        <p:spPr>
          <a:xfrm>
            <a:off x="1422654" y="1394460"/>
            <a:ext cx="4701539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421130" y="1392174"/>
            <a:ext cx="4705350" cy="3519678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421130" y="1392174"/>
            <a:ext cx="4705350" cy="3532632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34083" y="1405127"/>
            <a:ext cx="4692396" cy="3519678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1281938" y="5186203"/>
            <a:ext cx="266538" cy="19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SB</a:t>
            </a:r>
            <a:endParaRPr sz="7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563899" y="5186203"/>
            <a:ext cx="4722281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9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w</a:t>
            </a:r>
            <a:r>
              <a:rPr sz="1100" spc="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ys</a:t>
            </a:r>
            <a:r>
              <a:rPr sz="1100" spc="17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has</a:t>
            </a:r>
            <a:r>
              <a:rPr sz="1100" spc="18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19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19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larger</a:t>
            </a:r>
            <a:r>
              <a:rPr sz="1100" spc="17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than</a:t>
            </a:r>
            <a:r>
              <a:rPr sz="1100" spc="17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–0.6</a:t>
            </a:r>
            <a:r>
              <a:rPr sz="1100" spc="18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19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20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20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NMOS</a:t>
            </a:r>
            <a:r>
              <a:rPr sz="1100" spc="176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evice;</a:t>
            </a:r>
            <a:r>
              <a:rPr sz="1100" spc="174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er</a:t>
            </a:r>
            <a:r>
              <a:rPr sz="1100" spc="4" dirty="0" smtClean="0">
                <a:latin typeface="Arial"/>
                <a:cs typeface="Arial"/>
              </a:rPr>
              <a:t>w</a:t>
            </a:r>
            <a:r>
              <a:rPr sz="1100" spc="0" dirty="0" smtClean="0">
                <a:latin typeface="Arial"/>
                <a:cs typeface="Arial"/>
              </a:rPr>
              <a:t>ise</a:t>
            </a:r>
            <a:r>
              <a:rPr sz="1100" spc="15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endParaRPr sz="11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81925" y="5337083"/>
            <a:ext cx="5005018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sourc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-body</a:t>
            </a:r>
            <a:r>
              <a:rPr sz="1100" spc="10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junction</a:t>
            </a:r>
            <a:r>
              <a:rPr sz="1100" spc="1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comes</a:t>
            </a:r>
            <a:r>
              <a:rPr sz="1100" spc="1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rward</a:t>
            </a:r>
            <a:r>
              <a:rPr sz="1100" spc="1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biase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.</a:t>
            </a:r>
            <a:r>
              <a:rPr sz="1100" spc="1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1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5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ensured</a:t>
            </a:r>
            <a:r>
              <a:rPr sz="1100" spc="1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14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connecting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901" y="5487955"/>
            <a:ext cx="5009151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24">
              <a:lnSpc>
                <a:spcPts val="1340"/>
              </a:lnSpc>
              <a:spcBef>
                <a:spcPts val="67"/>
              </a:spcBef>
            </a:pPr>
            <a:r>
              <a:rPr sz="1650" spc="0" baseline="5270" dirty="0" smtClean="0">
                <a:latin typeface="Arial"/>
                <a:cs typeface="Arial"/>
              </a:rPr>
              <a:t>the</a:t>
            </a:r>
            <a:r>
              <a:rPr sz="1650" spc="1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body</a:t>
            </a:r>
            <a:r>
              <a:rPr sz="1650" spc="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to</a:t>
            </a:r>
            <a:r>
              <a:rPr sz="1650" spc="15" baseline="5270" dirty="0" smtClean="0">
                <a:latin typeface="Arial"/>
                <a:cs typeface="Arial"/>
              </a:rPr>
              <a:t> </a:t>
            </a:r>
            <a:r>
              <a:rPr sz="1650" b="1" spc="0" baseline="5270" dirty="0" smtClean="0">
                <a:latin typeface="Arial"/>
                <a:cs typeface="Arial"/>
              </a:rPr>
              <a:t>G</a:t>
            </a:r>
            <a:r>
              <a:rPr sz="1650" b="1" spc="4" baseline="5270" dirty="0" smtClean="0">
                <a:latin typeface="Arial"/>
                <a:cs typeface="Arial"/>
              </a:rPr>
              <a:t>N</a:t>
            </a:r>
            <a:r>
              <a:rPr sz="1650" b="1" spc="0" baseline="5270" dirty="0" smtClean="0">
                <a:latin typeface="Arial"/>
                <a:cs typeface="Arial"/>
              </a:rPr>
              <a:t>D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r>
              <a:rPr sz="1650" spc="15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Since</a:t>
            </a:r>
            <a:r>
              <a:rPr sz="1650" spc="1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6564" dirty="0" smtClean="0">
                <a:latin typeface="Arial"/>
                <a:cs typeface="Arial"/>
              </a:rPr>
              <a:t>S</a:t>
            </a:r>
            <a:r>
              <a:rPr sz="1050" spc="155" baseline="-16564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can</a:t>
            </a:r>
            <a:r>
              <a:rPr sz="1650" spc="12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ge</a:t>
            </a:r>
            <a:r>
              <a:rPr sz="1650" spc="6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fr</a:t>
            </a:r>
            <a:r>
              <a:rPr sz="1650" spc="0" baseline="5270" dirty="0" smtClean="0">
                <a:latin typeface="Arial"/>
                <a:cs typeface="Arial"/>
              </a:rPr>
              <a:t>om</a:t>
            </a:r>
            <a:r>
              <a:rPr sz="1650" spc="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0</a:t>
            </a:r>
            <a:r>
              <a:rPr sz="1650" spc="28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650" spc="2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r>
              <a:rPr sz="1650" spc="33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2</a:t>
            </a:r>
            <a:r>
              <a:rPr sz="1650" spc="0" baseline="5270" dirty="0" smtClean="0">
                <a:latin typeface="Arial"/>
                <a:cs typeface="Arial"/>
              </a:rPr>
              <a:t>.5</a:t>
            </a:r>
            <a:r>
              <a:rPr sz="1650" spc="19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V</a:t>
            </a:r>
            <a:r>
              <a:rPr sz="1650" spc="0" baseline="5270" dirty="0" smtClean="0">
                <a:latin typeface="Arial"/>
                <a:cs typeface="Arial"/>
              </a:rPr>
              <a:t>,</a:t>
            </a:r>
            <a:r>
              <a:rPr sz="1650" spc="3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6564" dirty="0" smtClean="0">
                <a:latin typeface="Arial"/>
                <a:cs typeface="Arial"/>
              </a:rPr>
              <a:t>SB</a:t>
            </a:r>
            <a:r>
              <a:rPr sz="1050" spc="168" baseline="-16564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range</a:t>
            </a:r>
            <a:r>
              <a:rPr sz="1650" spc="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21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f</a:t>
            </a:r>
            <a:r>
              <a:rPr sz="1650" spc="0" baseline="5270" dirty="0" smtClean="0">
                <a:latin typeface="Arial"/>
                <a:cs typeface="Arial"/>
              </a:rPr>
              <a:t>r</a:t>
            </a:r>
            <a:r>
              <a:rPr sz="1650" spc="-4" baseline="5270" dirty="0" smtClean="0">
                <a:latin typeface="Arial"/>
                <a:cs typeface="Arial"/>
              </a:rPr>
              <a:t>o</a:t>
            </a:r>
            <a:r>
              <a:rPr sz="1650" spc="0" baseline="5270" dirty="0" smtClean="0">
                <a:latin typeface="Arial"/>
                <a:cs typeface="Arial"/>
              </a:rPr>
              <a:t>m</a:t>
            </a:r>
            <a:r>
              <a:rPr sz="1650" spc="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0</a:t>
            </a:r>
            <a:r>
              <a:rPr sz="1650" spc="2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650" spc="3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–</a:t>
            </a:r>
            <a:endParaRPr sz="1100">
              <a:latin typeface="Arial"/>
              <a:cs typeface="Arial"/>
            </a:endParaRPr>
          </a:p>
          <a:p>
            <a:pPr marL="12700" marR="24737">
              <a:lnSpc>
                <a:spcPts val="1075"/>
              </a:lnSpc>
            </a:pPr>
            <a:r>
              <a:rPr sz="1100" spc="0" dirty="0" smtClean="0">
                <a:latin typeface="Arial"/>
                <a:cs typeface="Arial"/>
              </a:rPr>
              <a:t>2.5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V.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901" y="6074743"/>
            <a:ext cx="3208538" cy="40820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 marR="25374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graph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was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plotted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using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these</a:t>
            </a:r>
            <a:r>
              <a:rPr sz="1100" spc="-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parameters:</a:t>
            </a:r>
            <a:endParaRPr sz="1100">
              <a:latin typeface="Arial"/>
              <a:cs typeface="Arial"/>
            </a:endParaRPr>
          </a:p>
          <a:p>
            <a:pPr marL="241321">
              <a:lnSpc>
                <a:spcPts val="1152"/>
              </a:lnSpc>
              <a:spcBef>
                <a:spcPts val="388"/>
              </a:spcBef>
            </a:pP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050" spc="0" baseline="-20705" dirty="0" smtClean="0">
                <a:latin typeface="Arial"/>
                <a:cs typeface="Arial"/>
              </a:rPr>
              <a:t>0</a:t>
            </a:r>
            <a:r>
              <a:rPr sz="1050" spc="139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0.45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V,</a:t>
            </a:r>
            <a:r>
              <a:rPr sz="1100" spc="-4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|</a:t>
            </a:r>
            <a:r>
              <a:rPr sz="1100" spc="0" dirty="0" smtClean="0">
                <a:latin typeface="Arial"/>
                <a:cs typeface="Arial"/>
              </a:rPr>
              <a:t>φ</a:t>
            </a:r>
            <a:r>
              <a:rPr sz="1050" spc="4" baseline="-20705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|</a:t>
            </a:r>
            <a:r>
              <a:rPr sz="1100" spc="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0.3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100" spc="-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gamma</a:t>
            </a:r>
            <a:r>
              <a:rPr sz="1100" spc="-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0.4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28987" dirty="0" smtClean="0">
                <a:latin typeface="Arial"/>
                <a:cs typeface="Arial"/>
              </a:rPr>
              <a:t>1/2</a:t>
            </a:r>
            <a:endParaRPr sz="7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938" y="6728489"/>
            <a:ext cx="2810007" cy="40825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Example:</a:t>
            </a:r>
            <a:r>
              <a:rPr sz="1650" spc="-40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At</a:t>
            </a:r>
            <a:r>
              <a:rPr sz="1650" spc="-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S</a:t>
            </a:r>
            <a:r>
              <a:rPr sz="1050" spc="120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1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V,</a:t>
            </a:r>
            <a:r>
              <a:rPr sz="1650" spc="-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BS</a:t>
            </a:r>
            <a:r>
              <a:rPr sz="1050" spc="138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-1</a:t>
            </a:r>
            <a:r>
              <a:rPr sz="1650" spc="-19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650" spc="-7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(V</a:t>
            </a:r>
            <a:r>
              <a:rPr sz="1050" spc="0" baseline="-12423" dirty="0" smtClean="0">
                <a:latin typeface="Arial"/>
                <a:cs typeface="Arial"/>
              </a:rPr>
              <a:t>SB</a:t>
            </a:r>
            <a:r>
              <a:rPr sz="1050" spc="135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=</a:t>
            </a:r>
            <a:r>
              <a:rPr sz="1650" spc="-1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1</a:t>
            </a:r>
            <a:r>
              <a:rPr sz="1650" spc="-1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V).</a:t>
            </a:r>
            <a:endParaRPr sz="1100">
              <a:latin typeface="Arial"/>
              <a:cs typeface="Arial"/>
            </a:endParaRPr>
          </a:p>
          <a:p>
            <a:pPr marL="216300" marR="265083" algn="ctr">
              <a:lnSpc>
                <a:spcPts val="1152"/>
              </a:lnSpc>
              <a:spcBef>
                <a:spcPts val="215"/>
              </a:spcBef>
            </a:pP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T</a:t>
            </a:r>
            <a:r>
              <a:rPr sz="1050" spc="12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0.45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+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0.4(1.26</a:t>
            </a:r>
            <a:r>
              <a:rPr sz="1100" spc="-5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0.77)</a:t>
            </a:r>
            <a:r>
              <a:rPr sz="1100" spc="-3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0.65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981" y="7382329"/>
            <a:ext cx="4996907" cy="341152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C</a:t>
            </a:r>
            <a:r>
              <a:rPr sz="1100" spc="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use</a:t>
            </a:r>
            <a:r>
              <a:rPr sz="1100" spc="7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82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rick</a:t>
            </a:r>
            <a:r>
              <a:rPr sz="1100" spc="8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9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lp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with</a:t>
            </a:r>
            <a:r>
              <a:rPr sz="1100" spc="8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power</a:t>
            </a:r>
            <a:r>
              <a:rPr sz="1100" spc="6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consum</a:t>
            </a:r>
            <a:r>
              <a:rPr sz="1100" spc="-4" dirty="0" smtClean="0">
                <a:latin typeface="Arial"/>
                <a:cs typeface="Arial"/>
              </a:rPr>
              <a:t>pt</a:t>
            </a:r>
            <a:r>
              <a:rPr sz="1100" spc="0" dirty="0" smtClean="0">
                <a:latin typeface="Arial"/>
                <a:cs typeface="Arial"/>
              </a:rPr>
              <a:t>ion.</a:t>
            </a:r>
            <a:r>
              <a:rPr sz="1100" spc="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8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7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re</a:t>
            </a:r>
            <a:r>
              <a:rPr sz="1100" spc="-4" dirty="0" smtClean="0">
                <a:latin typeface="Arial"/>
                <a:cs typeface="Arial"/>
              </a:rPr>
              <a:t>d</a:t>
            </a:r>
            <a:r>
              <a:rPr sz="1100" spc="0" dirty="0" smtClean="0">
                <a:latin typeface="Arial"/>
                <a:cs typeface="Arial"/>
              </a:rPr>
              <a:t>uced</a:t>
            </a:r>
            <a:r>
              <a:rPr sz="1100" spc="6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 increasing</a:t>
            </a:r>
            <a:r>
              <a:rPr sz="1100" spc="-5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,</a:t>
            </a:r>
            <a:r>
              <a:rPr sz="1100" spc="-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which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done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by</a:t>
            </a:r>
            <a:r>
              <a:rPr sz="1100" spc="-1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increasing</a:t>
            </a:r>
            <a:r>
              <a:rPr sz="1100" spc="-50" dirty="0" smtClean="0">
                <a:latin typeface="Arial"/>
                <a:cs typeface="Arial"/>
              </a:rPr>
              <a:t> </a:t>
            </a:r>
            <a:r>
              <a:rPr sz="1100" spc="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SB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12"/>
          <p:cNvSpPr/>
          <p:nvPr/>
        </p:nvSpPr>
        <p:spPr>
          <a:xfrm>
            <a:off x="1422654" y="1394460"/>
            <a:ext cx="4701539" cy="352958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421130" y="1392174"/>
            <a:ext cx="4705350" cy="3519678"/>
          </a:xfrm>
          <a:custGeom>
            <a:avLst/>
            <a:gdLst/>
            <a:ahLst/>
            <a:cxnLst/>
            <a:rect l="l" t="t" r="r" b="b"/>
            <a:pathLst>
              <a:path w="4705350" h="3519678">
                <a:moveTo>
                  <a:pt x="6857" y="3519678"/>
                </a:moveTo>
                <a:lnTo>
                  <a:pt x="6857" y="12953"/>
                </a:lnTo>
                <a:lnTo>
                  <a:pt x="12953" y="6857"/>
                </a:lnTo>
                <a:lnTo>
                  <a:pt x="4693158" y="6857"/>
                </a:lnTo>
                <a:lnTo>
                  <a:pt x="4705350" y="0"/>
                </a:lnTo>
                <a:lnTo>
                  <a:pt x="0" y="0"/>
                </a:lnTo>
                <a:lnTo>
                  <a:pt x="6857" y="3519678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421130" y="1392174"/>
            <a:ext cx="4705350" cy="3532632"/>
          </a:xfrm>
          <a:custGeom>
            <a:avLst/>
            <a:gdLst/>
            <a:ahLst/>
            <a:cxnLst/>
            <a:rect l="l" t="t" r="r" b="b"/>
            <a:pathLst>
              <a:path w="4705350" h="3532632">
                <a:moveTo>
                  <a:pt x="4705350" y="3532632"/>
                </a:moveTo>
                <a:lnTo>
                  <a:pt x="4705350" y="0"/>
                </a:lnTo>
                <a:lnTo>
                  <a:pt x="4693158" y="6857"/>
                </a:lnTo>
                <a:lnTo>
                  <a:pt x="12953" y="6857"/>
                </a:lnTo>
                <a:lnTo>
                  <a:pt x="6857" y="12953"/>
                </a:lnTo>
                <a:lnTo>
                  <a:pt x="6857" y="3519678"/>
                </a:lnTo>
                <a:lnTo>
                  <a:pt x="0" y="0"/>
                </a:lnTo>
                <a:lnTo>
                  <a:pt x="0" y="3532632"/>
                </a:lnTo>
                <a:lnTo>
                  <a:pt x="4705350" y="3532632"/>
                </a:lnTo>
                <a:lnTo>
                  <a:pt x="12953" y="3525774"/>
                </a:lnTo>
                <a:lnTo>
                  <a:pt x="12954" y="12953"/>
                </a:lnTo>
                <a:lnTo>
                  <a:pt x="4699254" y="12953"/>
                </a:lnTo>
                <a:lnTo>
                  <a:pt x="4699254" y="3519678"/>
                </a:lnTo>
                <a:lnTo>
                  <a:pt x="4693158" y="3525774"/>
                </a:lnTo>
                <a:lnTo>
                  <a:pt x="4705350" y="353263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434083" y="1405127"/>
            <a:ext cx="4692396" cy="3519678"/>
          </a:xfrm>
          <a:custGeom>
            <a:avLst/>
            <a:gdLst/>
            <a:ahLst/>
            <a:cxnLst/>
            <a:rect l="l" t="t" r="r" b="b"/>
            <a:pathLst>
              <a:path w="4692396" h="3519678">
                <a:moveTo>
                  <a:pt x="4686300" y="0"/>
                </a:moveTo>
                <a:lnTo>
                  <a:pt x="4680204" y="0"/>
                </a:lnTo>
                <a:lnTo>
                  <a:pt x="4680204" y="3506724"/>
                </a:lnTo>
                <a:lnTo>
                  <a:pt x="0" y="3506724"/>
                </a:lnTo>
                <a:lnTo>
                  <a:pt x="0" y="3512820"/>
                </a:lnTo>
                <a:lnTo>
                  <a:pt x="4692396" y="3519678"/>
                </a:lnTo>
                <a:lnTo>
                  <a:pt x="4680204" y="3512820"/>
                </a:lnTo>
                <a:lnTo>
                  <a:pt x="4686300" y="3506724"/>
                </a:lnTo>
                <a:lnTo>
                  <a:pt x="468630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1281938" y="5186203"/>
            <a:ext cx="4998327" cy="492071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44" indent="-44" algn="just">
              <a:lnSpc>
                <a:spcPts val="1190"/>
              </a:lnSpc>
              <a:spcBef>
                <a:spcPts val="94"/>
              </a:spcBef>
            </a:pPr>
            <a:r>
              <a:rPr sz="1100" spc="4" dirty="0" smtClean="0">
                <a:latin typeface="Arial"/>
                <a:cs typeface="Arial"/>
              </a:rPr>
              <a:t>Assu</a:t>
            </a:r>
            <a:r>
              <a:rPr sz="1100" spc="-4" dirty="0" smtClean="0">
                <a:latin typeface="Arial"/>
                <a:cs typeface="Arial"/>
              </a:rPr>
              <a:t>m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4" baseline="-20705" dirty="0" smtClean="0">
                <a:latin typeface="Arial"/>
                <a:cs typeface="Arial"/>
              </a:rPr>
              <a:t>G</a:t>
            </a:r>
            <a:r>
              <a:rPr sz="1050" spc="0" baseline="-20705" dirty="0" smtClean="0">
                <a:latin typeface="Arial"/>
                <a:cs typeface="Arial"/>
              </a:rPr>
              <a:t>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&gt;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T</a:t>
            </a:r>
            <a:r>
              <a:rPr sz="1050" spc="128" baseline="-2070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(</a:t>
            </a:r>
            <a:r>
              <a:rPr sz="1100" spc="4" dirty="0" smtClean="0">
                <a:latin typeface="Arial"/>
                <a:cs typeface="Arial"/>
              </a:rPr>
              <a:t>c</a:t>
            </a:r>
            <a:r>
              <a:rPr sz="1100" spc="0" dirty="0" smtClean="0">
                <a:latin typeface="Arial"/>
                <a:cs typeface="Arial"/>
              </a:rPr>
              <a:t>ausing</a:t>
            </a:r>
            <a:r>
              <a:rPr sz="1100" spc="-3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rm)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d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small</a:t>
            </a:r>
            <a:r>
              <a:rPr sz="1100" spc="-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tage</a:t>
            </a:r>
            <a:r>
              <a:rPr sz="1100" spc="-35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DS</a:t>
            </a:r>
            <a:r>
              <a:rPr sz="1050" spc="145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app</a:t>
            </a:r>
            <a:r>
              <a:rPr sz="1100" spc="4" dirty="0" smtClean="0">
                <a:latin typeface="Arial"/>
                <a:cs typeface="Arial"/>
              </a:rPr>
              <a:t>l</a:t>
            </a:r>
            <a:r>
              <a:rPr sz="1100" spc="0" dirty="0" smtClean="0">
                <a:latin typeface="Arial"/>
                <a:cs typeface="Arial"/>
              </a:rPr>
              <a:t>ied between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in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</a:t>
            </a:r>
            <a:r>
              <a:rPr sz="1100" spc="-4" dirty="0" smtClean="0">
                <a:latin typeface="Arial"/>
                <a:cs typeface="Arial"/>
              </a:rPr>
              <a:t>u</a:t>
            </a:r>
            <a:r>
              <a:rPr sz="1100" spc="0" dirty="0" smtClean="0">
                <a:latin typeface="Arial"/>
                <a:cs typeface="Arial"/>
              </a:rPr>
              <a:t>rce.</a:t>
            </a:r>
            <a:r>
              <a:rPr sz="1100" spc="-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ge</a:t>
            </a:r>
            <a:r>
              <a:rPr sz="1100" spc="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di</a:t>
            </a:r>
            <a:r>
              <a:rPr sz="1100" spc="-4" dirty="0" smtClean="0">
                <a:latin typeface="Arial"/>
                <a:cs typeface="Arial"/>
              </a:rPr>
              <a:t>f</a:t>
            </a:r>
            <a:r>
              <a:rPr sz="1100" spc="0" dirty="0" smtClean="0">
                <a:latin typeface="Arial"/>
                <a:cs typeface="Arial"/>
              </a:rPr>
              <a:t>fere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ce</a:t>
            </a:r>
            <a:r>
              <a:rPr sz="1100" spc="-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caus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s</a:t>
            </a:r>
            <a:r>
              <a:rPr sz="1100" spc="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elec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rons</a:t>
            </a:r>
            <a:r>
              <a:rPr sz="1100" spc="-1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flow</a:t>
            </a:r>
            <a:r>
              <a:rPr sz="1100" spc="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</a:t>
            </a:r>
            <a:r>
              <a:rPr sz="1100" spc="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m source</a:t>
            </a:r>
            <a:r>
              <a:rPr sz="1100" spc="-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drain,</a:t>
            </a:r>
            <a:r>
              <a:rPr sz="1100" spc="-3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creating</a:t>
            </a:r>
            <a:r>
              <a:rPr sz="1100" spc="-4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</a:t>
            </a:r>
            <a:r>
              <a:rPr sz="1050" spc="0" baseline="-20705" dirty="0" smtClean="0">
                <a:latin typeface="Arial"/>
                <a:cs typeface="Arial"/>
              </a:rPr>
              <a:t>D</a:t>
            </a:r>
            <a:r>
              <a:rPr sz="1050" spc="119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flowing</a:t>
            </a:r>
            <a:r>
              <a:rPr sz="1100" spc="-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from</a:t>
            </a:r>
            <a:r>
              <a:rPr sz="1100" spc="-3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drain</a:t>
            </a:r>
            <a:r>
              <a:rPr sz="1100" spc="-2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source.</a:t>
            </a:r>
            <a:endParaRPr sz="11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81967" y="5923863"/>
            <a:ext cx="5002496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2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</a:t>
            </a:r>
            <a:r>
              <a:rPr sz="1100" spc="2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point</a:t>
            </a:r>
            <a:r>
              <a:rPr sz="1100" spc="21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x</a:t>
            </a:r>
            <a:r>
              <a:rPr sz="1100" spc="24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along</a:t>
            </a:r>
            <a:r>
              <a:rPr sz="1100" spc="2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2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channel,</a:t>
            </a:r>
            <a:r>
              <a:rPr sz="1100" spc="198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he</a:t>
            </a:r>
            <a:r>
              <a:rPr sz="1100" spc="24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</a:t>
            </a:r>
            <a:r>
              <a:rPr sz="1100" spc="2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2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V(x)</a:t>
            </a:r>
            <a:r>
              <a:rPr sz="1100" spc="22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22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2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g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te</a:t>
            </a:r>
            <a:r>
              <a:rPr sz="1100" spc="-4" dirty="0" smtClean="0">
                <a:latin typeface="Arial"/>
                <a:cs typeface="Arial"/>
              </a:rPr>
              <a:t>-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o-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endParaRPr sz="1100">
              <a:latin typeface="Arial"/>
              <a:cs typeface="Arial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81967" y="6074743"/>
            <a:ext cx="1769879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voltage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95" dirty="0" smtClean="0">
                <a:latin typeface="Arial"/>
                <a:cs typeface="Arial"/>
              </a:rPr>
              <a:t> </a:t>
            </a:r>
            <a:r>
              <a:rPr sz="1100" spc="-9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hat</a:t>
            </a:r>
            <a:r>
              <a:rPr sz="1100" spc="9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point</a:t>
            </a:r>
            <a:r>
              <a:rPr sz="1100" spc="8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-4" dirty="0" smtClean="0">
                <a:latin typeface="Arial"/>
                <a:cs typeface="Arial"/>
              </a:rPr>
              <a:t>q</a:t>
            </a:r>
            <a:r>
              <a:rPr sz="1100" spc="0" dirty="0" smtClean="0">
                <a:latin typeface="Arial"/>
                <a:cs typeface="Arial"/>
              </a:rPr>
              <a:t>uals</a:t>
            </a:r>
            <a:endParaRPr sz="1100">
              <a:latin typeface="Arial"/>
              <a:cs typeface="Arial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058830" y="6074743"/>
            <a:ext cx="277670" cy="19027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410"/>
              </a:lnSpc>
              <a:spcBef>
                <a:spcPts val="70"/>
              </a:spcBef>
            </a:pPr>
            <a:r>
              <a:rPr sz="1650" baseline="7905" dirty="0" smtClean="0">
                <a:latin typeface="Arial"/>
                <a:cs typeface="Arial"/>
              </a:rPr>
              <a:t>V</a:t>
            </a:r>
            <a:r>
              <a:rPr sz="1050" baseline="-12423" dirty="0" smtClean="0">
                <a:latin typeface="Arial"/>
                <a:cs typeface="Arial"/>
              </a:rPr>
              <a:t>GS</a:t>
            </a:r>
            <a:endParaRPr sz="700"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339363" y="6074695"/>
            <a:ext cx="2947604" cy="164845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10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V(x).</a:t>
            </a:r>
            <a:r>
              <a:rPr sz="1100" spc="8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Not</a:t>
            </a:r>
            <a:r>
              <a:rPr sz="1100" spc="9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all</a:t>
            </a:r>
            <a:r>
              <a:rPr sz="1100" spc="113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f</a:t>
            </a:r>
            <a:r>
              <a:rPr sz="1100" spc="9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this</a:t>
            </a:r>
            <a:r>
              <a:rPr sz="1100" spc="9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age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10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used</a:t>
            </a:r>
            <a:r>
              <a:rPr sz="1100" spc="8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10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move</a:t>
            </a:r>
            <a:endParaRPr sz="11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281880" y="6225571"/>
            <a:ext cx="5008750" cy="190319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390"/>
              </a:lnSpc>
              <a:spcBef>
                <a:spcPts val="69"/>
              </a:spcBef>
            </a:pPr>
            <a:r>
              <a:rPr sz="1650" spc="0" baseline="5270" dirty="0" smtClean="0">
                <a:latin typeface="Arial"/>
                <a:cs typeface="Arial"/>
              </a:rPr>
              <a:t>the electro</a:t>
            </a:r>
            <a:r>
              <a:rPr sz="1650" spc="-4" baseline="5270" dirty="0" smtClean="0">
                <a:latin typeface="Arial"/>
                <a:cs typeface="Arial"/>
              </a:rPr>
              <a:t>n</a:t>
            </a:r>
            <a:r>
              <a:rPr sz="1650" spc="0" baseline="5270" dirty="0" smtClean="0">
                <a:latin typeface="Arial"/>
                <a:cs typeface="Arial"/>
              </a:rPr>
              <a:t>s</a:t>
            </a:r>
            <a:r>
              <a:rPr sz="1650" spc="-24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in</a:t>
            </a:r>
            <a:r>
              <a:rPr sz="1650" spc="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the ch</a:t>
            </a:r>
            <a:r>
              <a:rPr sz="1650" spc="-4" baseline="5270" dirty="0" smtClean="0">
                <a:latin typeface="Arial"/>
                <a:cs typeface="Arial"/>
              </a:rPr>
              <a:t>a</a:t>
            </a:r>
            <a:r>
              <a:rPr sz="1650" spc="0" baseline="5270" dirty="0" smtClean="0">
                <a:latin typeface="Arial"/>
                <a:cs typeface="Arial"/>
              </a:rPr>
              <a:t>nnel.</a:t>
            </a:r>
            <a:r>
              <a:rPr sz="1650" spc="-2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A</a:t>
            </a:r>
            <a:r>
              <a:rPr sz="1650" spc="12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p</a:t>
            </a:r>
            <a:r>
              <a:rPr sz="1650" spc="-4" baseline="5270" dirty="0" smtClean="0">
                <a:latin typeface="Arial"/>
                <a:cs typeface="Arial"/>
              </a:rPr>
              <a:t>or</a:t>
            </a:r>
            <a:r>
              <a:rPr sz="1650" spc="0" baseline="5270" dirty="0" smtClean="0">
                <a:latin typeface="Arial"/>
                <a:cs typeface="Arial"/>
              </a:rPr>
              <a:t>tion,</a:t>
            </a:r>
            <a:r>
              <a:rPr sz="1650" spc="-2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i.</a:t>
            </a:r>
            <a:r>
              <a:rPr sz="1650" spc="-4" baseline="5270" dirty="0" smtClean="0">
                <a:latin typeface="Arial"/>
                <a:cs typeface="Arial"/>
              </a:rPr>
              <a:t>e</a:t>
            </a:r>
            <a:r>
              <a:rPr sz="1650" spc="0" baseline="5270" dirty="0" smtClean="0">
                <a:latin typeface="Arial"/>
                <a:cs typeface="Arial"/>
              </a:rPr>
              <a:t>.</a:t>
            </a:r>
            <a:r>
              <a:rPr sz="1650" spc="3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V</a:t>
            </a:r>
            <a:r>
              <a:rPr sz="1050" spc="0" baseline="-12423" dirty="0" smtClean="0">
                <a:latin typeface="Arial"/>
                <a:cs typeface="Arial"/>
              </a:rPr>
              <a:t>T</a:t>
            </a:r>
            <a:r>
              <a:rPr sz="1050" spc="24" baseline="-12423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6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needed</a:t>
            </a:r>
            <a:r>
              <a:rPr sz="1650" spc="-21" baseline="5270" dirty="0" smtClean="0">
                <a:latin typeface="Arial"/>
                <a:cs typeface="Arial"/>
              </a:rPr>
              <a:t> </a:t>
            </a:r>
            <a:r>
              <a:rPr sz="1650" spc="0" baseline="5270" dirty="0" smtClean="0">
                <a:latin typeface="Arial"/>
                <a:cs typeface="Arial"/>
              </a:rPr>
              <a:t>to suppo</a:t>
            </a:r>
            <a:r>
              <a:rPr sz="1650" spc="-4" baseline="5270" dirty="0" smtClean="0">
                <a:latin typeface="Arial"/>
                <a:cs typeface="Arial"/>
              </a:rPr>
              <a:t>r</a:t>
            </a:r>
            <a:r>
              <a:rPr sz="1650" spc="0" baseline="5270" dirty="0" smtClean="0">
                <a:latin typeface="Arial"/>
                <a:cs typeface="Arial"/>
              </a:rPr>
              <a:t>t</a:t>
            </a:r>
            <a:r>
              <a:rPr sz="1650" spc="-23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th</a:t>
            </a:r>
            <a:r>
              <a:rPr sz="1650" spc="0" baseline="5270" dirty="0" smtClean="0">
                <a:latin typeface="Arial"/>
                <a:cs typeface="Arial"/>
              </a:rPr>
              <a:t>e</a:t>
            </a:r>
            <a:r>
              <a:rPr sz="1650" spc="-2" baseline="5270" dirty="0" smtClean="0">
                <a:latin typeface="Arial"/>
                <a:cs typeface="Arial"/>
              </a:rPr>
              <a:t> </a:t>
            </a:r>
            <a:r>
              <a:rPr sz="1650" spc="-4" baseline="5270" dirty="0" smtClean="0">
                <a:latin typeface="Arial"/>
                <a:cs typeface="Arial"/>
              </a:rPr>
              <a:t>e</a:t>
            </a:r>
            <a:r>
              <a:rPr sz="1650" spc="-9" baseline="5270" dirty="0" smtClean="0">
                <a:latin typeface="Arial"/>
                <a:cs typeface="Arial"/>
              </a:rPr>
              <a:t>x</a:t>
            </a:r>
            <a:r>
              <a:rPr sz="1650" spc="0" baseline="5270" dirty="0" smtClean="0">
                <a:latin typeface="Arial"/>
                <a:cs typeface="Arial"/>
              </a:rPr>
              <a:t>is</a:t>
            </a:r>
            <a:r>
              <a:rPr sz="1650" spc="-4" baseline="5270" dirty="0" smtClean="0">
                <a:latin typeface="Arial"/>
                <a:cs typeface="Arial"/>
              </a:rPr>
              <a:t>tenc</a:t>
            </a:r>
            <a:r>
              <a:rPr sz="1650" spc="0" baseline="5270" dirty="0" smtClean="0">
                <a:latin typeface="Arial"/>
                <a:cs typeface="Arial"/>
              </a:rPr>
              <a:t>e</a:t>
            </a:r>
            <a:endParaRPr sz="1100">
              <a:latin typeface="Arial"/>
              <a:cs typeface="Arial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81994" y="6376451"/>
            <a:ext cx="4999234" cy="34119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of</a:t>
            </a:r>
            <a:r>
              <a:rPr sz="1100" spc="29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2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</a:t>
            </a:r>
            <a:r>
              <a:rPr sz="1100" spc="-4" dirty="0" smtClean="0">
                <a:latin typeface="Arial"/>
                <a:cs typeface="Arial"/>
              </a:rPr>
              <a:t>n</a:t>
            </a:r>
            <a:r>
              <a:rPr sz="1100" spc="0" dirty="0" smtClean="0">
                <a:latin typeface="Arial"/>
                <a:cs typeface="Arial"/>
              </a:rPr>
              <a:t>nel.</a:t>
            </a:r>
            <a:r>
              <a:rPr sz="1100" spc="26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Hence</a:t>
            </a:r>
            <a:r>
              <a:rPr sz="1100" spc="27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28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n</a:t>
            </a:r>
            <a:r>
              <a:rPr sz="1100" spc="-4" dirty="0" smtClean="0">
                <a:latin typeface="Arial"/>
                <a:cs typeface="Arial"/>
              </a:rPr>
              <a:t>e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9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voltage</a:t>
            </a:r>
            <a:r>
              <a:rPr sz="1100" spc="2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2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29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be</a:t>
            </a:r>
            <a:r>
              <a:rPr sz="1100" spc="29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expended</a:t>
            </a:r>
            <a:r>
              <a:rPr sz="1100" spc="25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29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m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ve</a:t>
            </a:r>
            <a:r>
              <a:rPr sz="1100" spc="28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 electrons</a:t>
            </a:r>
            <a:r>
              <a:rPr sz="1100" spc="-5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r>
              <a:rPr sz="1100" spc="-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V(x)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-4" dirty="0" smtClean="0">
                <a:latin typeface="Arial"/>
                <a:cs typeface="Arial"/>
              </a:rPr>
              <a:t>V</a:t>
            </a:r>
            <a:r>
              <a:rPr sz="1050" spc="9" baseline="-20705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.</a:t>
            </a:r>
            <a:endParaRPr sz="11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81913" y="6963229"/>
            <a:ext cx="3372238" cy="408208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225"/>
              </a:lnSpc>
              <a:spcBef>
                <a:spcPts val="61"/>
              </a:spcBef>
            </a:pP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1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induced</a:t>
            </a:r>
            <a:r>
              <a:rPr sz="1100" spc="-4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charge</a:t>
            </a:r>
            <a:r>
              <a:rPr sz="1100" spc="-3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per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unit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area</a:t>
            </a:r>
            <a:r>
              <a:rPr sz="1100" spc="-2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at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point</a:t>
            </a:r>
            <a:r>
              <a:rPr sz="1100" spc="-28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x</a:t>
            </a:r>
            <a:r>
              <a:rPr sz="1100" spc="-1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is</a:t>
            </a:r>
            <a:endParaRPr sz="1100">
              <a:latin typeface="Arial"/>
              <a:cs typeface="Arial"/>
            </a:endParaRPr>
          </a:p>
          <a:p>
            <a:pPr marL="241321" marR="20916">
              <a:lnSpc>
                <a:spcPts val="1152"/>
              </a:lnSpc>
              <a:spcBef>
                <a:spcPts val="388"/>
              </a:spcBef>
            </a:pPr>
            <a:r>
              <a:rPr sz="1100" spc="0" dirty="0" smtClean="0">
                <a:latin typeface="Arial"/>
                <a:cs typeface="Arial"/>
              </a:rPr>
              <a:t>Q</a:t>
            </a:r>
            <a:r>
              <a:rPr sz="1050" spc="0" baseline="-20705" dirty="0" smtClean="0">
                <a:latin typeface="Arial"/>
                <a:cs typeface="Arial"/>
              </a:rPr>
              <a:t>i</a:t>
            </a:r>
            <a:r>
              <a:rPr sz="1100" spc="0" dirty="0" smtClean="0">
                <a:latin typeface="Arial"/>
                <a:cs typeface="Arial"/>
              </a:rPr>
              <a:t>(x)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=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-C</a:t>
            </a:r>
            <a:r>
              <a:rPr sz="1050" spc="0" baseline="-20705" dirty="0" smtClean="0">
                <a:latin typeface="Arial"/>
                <a:cs typeface="Arial"/>
              </a:rPr>
              <a:t>o</a:t>
            </a:r>
            <a:r>
              <a:rPr sz="1050" spc="-4" baseline="-20705" dirty="0" smtClean="0">
                <a:latin typeface="Arial"/>
                <a:cs typeface="Arial"/>
              </a:rPr>
              <a:t>x</a:t>
            </a:r>
            <a:r>
              <a:rPr sz="1100" spc="0" dirty="0" smtClean="0">
                <a:latin typeface="Arial"/>
                <a:cs typeface="Arial"/>
              </a:rPr>
              <a:t>[</a:t>
            </a:r>
            <a:r>
              <a:rPr sz="1100" spc="1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GS</a:t>
            </a:r>
            <a:r>
              <a:rPr sz="1050" spc="146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V(x)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V</a:t>
            </a:r>
            <a:r>
              <a:rPr sz="1050" spc="0" baseline="-20705" dirty="0" smtClean="0">
                <a:latin typeface="Arial"/>
                <a:cs typeface="Arial"/>
              </a:rPr>
              <a:t>T</a:t>
            </a:r>
            <a:r>
              <a:rPr sz="1050" spc="123" baseline="-2070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]</a:t>
            </a:r>
            <a:endParaRPr sz="1100">
              <a:latin typeface="Arial"/>
              <a:cs typeface="Arial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1867" y="7617027"/>
            <a:ext cx="4994439" cy="315726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190"/>
              </a:lnSpc>
              <a:spcBef>
                <a:spcPts val="94"/>
              </a:spcBef>
            </a:pPr>
            <a:r>
              <a:rPr sz="1100" spc="0" dirty="0" smtClean="0">
                <a:latin typeface="Arial"/>
                <a:cs typeface="Arial"/>
              </a:rPr>
              <a:t>We</a:t>
            </a:r>
            <a:r>
              <a:rPr sz="1100" spc="8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can</a:t>
            </a:r>
            <a:r>
              <a:rPr sz="1100" spc="8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use</a:t>
            </a:r>
            <a:r>
              <a:rPr sz="1100" spc="7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insta</a:t>
            </a:r>
            <a:r>
              <a:rPr sz="1100" spc="-4" dirty="0" smtClean="0">
                <a:latin typeface="Arial"/>
                <a:cs typeface="Arial"/>
              </a:rPr>
              <a:t>nt</a:t>
            </a:r>
            <a:r>
              <a:rPr sz="1100" spc="0" dirty="0" smtClean="0">
                <a:latin typeface="Arial"/>
                <a:cs typeface="Arial"/>
              </a:rPr>
              <a:t>aneous</a:t>
            </a:r>
            <a:r>
              <a:rPr sz="1100" spc="3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rge</a:t>
            </a:r>
            <a:r>
              <a:rPr sz="1100" spc="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equ</a:t>
            </a:r>
            <a:r>
              <a:rPr sz="1100" spc="-4" dirty="0" smtClean="0">
                <a:latin typeface="Arial"/>
                <a:cs typeface="Arial"/>
              </a:rPr>
              <a:t>a</a:t>
            </a:r>
            <a:r>
              <a:rPr sz="1100" spc="0" dirty="0" smtClean="0">
                <a:latin typeface="Arial"/>
                <a:cs typeface="Arial"/>
              </a:rPr>
              <a:t>tion</a:t>
            </a:r>
            <a:r>
              <a:rPr sz="1100" spc="5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to</a:t>
            </a:r>
            <a:r>
              <a:rPr sz="1100" spc="8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calcula</a:t>
            </a:r>
            <a:r>
              <a:rPr sz="1100" spc="-4" dirty="0" smtClean="0">
                <a:latin typeface="Arial"/>
                <a:cs typeface="Arial"/>
              </a:rPr>
              <a:t>t</a:t>
            </a:r>
            <a:r>
              <a:rPr sz="1100" spc="0" dirty="0" smtClean="0">
                <a:latin typeface="Arial"/>
                <a:cs typeface="Arial"/>
              </a:rPr>
              <a:t>e</a:t>
            </a:r>
            <a:r>
              <a:rPr sz="1100" spc="5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7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</a:t>
            </a:r>
            <a:r>
              <a:rPr sz="1100" spc="-4" dirty="0" smtClean="0">
                <a:latin typeface="Arial"/>
                <a:cs typeface="Arial"/>
              </a:rPr>
              <a:t>o</a:t>
            </a:r>
            <a:r>
              <a:rPr sz="1100" spc="0" dirty="0" smtClean="0">
                <a:latin typeface="Arial"/>
                <a:cs typeface="Arial"/>
              </a:rPr>
              <a:t>tal</a:t>
            </a:r>
            <a:r>
              <a:rPr sz="1100" spc="84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charge</a:t>
            </a:r>
            <a:r>
              <a:rPr sz="1100" spc="6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in the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channel,</a:t>
            </a:r>
            <a:r>
              <a:rPr sz="1100" spc="-46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and</a:t>
            </a:r>
            <a:r>
              <a:rPr sz="1100" spc="-23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subsequently</a:t>
            </a:r>
            <a:r>
              <a:rPr sz="1100" spc="-6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the</a:t>
            </a:r>
            <a:r>
              <a:rPr sz="1100" spc="-20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current.</a:t>
            </a:r>
            <a:r>
              <a:rPr sz="1100" spc="-6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See</a:t>
            </a:r>
            <a:r>
              <a:rPr sz="1100" spc="-19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Rabaey</a:t>
            </a:r>
            <a:r>
              <a:rPr sz="1100" spc="-22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text</a:t>
            </a:r>
            <a:r>
              <a:rPr sz="1100" spc="-2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pp.</a:t>
            </a:r>
            <a:r>
              <a:rPr sz="1100" spc="-25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91</a:t>
            </a:r>
            <a:r>
              <a:rPr sz="1100" spc="-17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–</a:t>
            </a:r>
            <a:r>
              <a:rPr sz="1100" spc="-11" dirty="0" smtClean="0">
                <a:latin typeface="Arial"/>
                <a:cs typeface="Arial"/>
              </a:rPr>
              <a:t> </a:t>
            </a:r>
            <a:r>
              <a:rPr sz="1100" spc="0" dirty="0" smtClean="0">
                <a:latin typeface="Arial"/>
                <a:cs typeface="Arial"/>
              </a:rPr>
              <a:t>92.</a:t>
            </a:r>
            <a:endParaRPr sz="1100">
              <a:latin typeface="Arial"/>
              <a:cs typeface="Arial"/>
            </a:endParaRPr>
          </a:p>
        </p:txBody>
      </p:sp>
      <p:sp>
        <p:nvSpPr>
          <p:cNvPr id="2" name="object 2"/>
          <p:cNvSpPr txBox="1"/>
          <p:nvPr/>
        </p:nvSpPr>
        <p:spPr>
          <a:xfrm>
            <a:off x="2848209" y="10133457"/>
            <a:ext cx="1889539" cy="203200"/>
          </a:xfrm>
          <a:prstGeom prst="rect">
            <a:avLst/>
          </a:prstGeom>
        </p:spPr>
        <p:txBody>
          <a:bodyPr wrap="square" lIns="0" tIns="0" rIns="0" bIns="0" rtlCol="0">
            <a:noAutofit/>
          </a:bodyPr>
          <a:lstStyle/>
          <a:p>
            <a:pPr marL="12700">
              <a:lnSpc>
                <a:spcPts val="1530"/>
              </a:lnSpc>
              <a:spcBef>
                <a:spcPts val="76"/>
              </a:spcBef>
            </a:pPr>
            <a:r>
              <a:rPr sz="1400" spc="0" dirty="0" smtClean="0">
                <a:latin typeface="Arial"/>
                <a:cs typeface="Arial"/>
              </a:rPr>
              <a:t>Mr. AHMED K. JAMEIL</a:t>
            </a:r>
            <a:endParaRPr sz="14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</TotalTime>
  <Words>1176</Words>
  <Application>Microsoft Office PowerPoint</Application>
  <PresentationFormat>Custom</PresentationFormat>
  <Paragraphs>83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DR.Ahmed Saker 2o1O</cp:lastModifiedBy>
  <cp:revision>2</cp:revision>
  <dcterms:modified xsi:type="dcterms:W3CDTF">2018-11-11T07:02:57Z</dcterms:modified>
</cp:coreProperties>
</file>